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97" r:id="rId3"/>
    <p:sldId id="300" r:id="rId4"/>
    <p:sldId id="299" r:id="rId5"/>
    <p:sldId id="257" r:id="rId6"/>
    <p:sldId id="303" r:id="rId7"/>
    <p:sldId id="304" r:id="rId8"/>
    <p:sldId id="301" r:id="rId9"/>
    <p:sldId id="305" r:id="rId10"/>
    <p:sldId id="258" r:id="rId11"/>
    <p:sldId id="259" r:id="rId12"/>
    <p:sldId id="260" r:id="rId13"/>
    <p:sldId id="262" r:id="rId14"/>
    <p:sldId id="265" r:id="rId15"/>
    <p:sldId id="302" r:id="rId16"/>
    <p:sldId id="309" r:id="rId17"/>
    <p:sldId id="306" r:id="rId18"/>
    <p:sldId id="308" r:id="rId19"/>
    <p:sldId id="307" r:id="rId20"/>
    <p:sldId id="268" r:id="rId21"/>
    <p:sldId id="328" r:id="rId22"/>
    <p:sldId id="267" r:id="rId23"/>
    <p:sldId id="272" r:id="rId24"/>
    <p:sldId id="317" r:id="rId25"/>
    <p:sldId id="275" r:id="rId26"/>
    <p:sldId id="318" r:id="rId27"/>
    <p:sldId id="322" r:id="rId28"/>
    <p:sldId id="321" r:id="rId29"/>
    <p:sldId id="323" r:id="rId30"/>
    <p:sldId id="324" r:id="rId31"/>
    <p:sldId id="261" r:id="rId32"/>
    <p:sldId id="326" r:id="rId33"/>
    <p:sldId id="263" r:id="rId34"/>
    <p:sldId id="327" r:id="rId35"/>
    <p:sldId id="32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4" autoAdjust="0"/>
    <p:restoredTop sz="94660"/>
  </p:normalViewPr>
  <p:slideViewPr>
    <p:cSldViewPr snapToGrid="0">
      <p:cViewPr varScale="1">
        <p:scale>
          <a:sx n="78" d="100"/>
          <a:sy n="78" d="100"/>
        </p:scale>
        <p:origin x="85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EA38B-A2F2-4540-8083-5ADB5EAC9814}"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EFDB3CDF-31BB-401C-A636-8A63B7CB4692}">
      <dgm:prSet/>
      <dgm:spPr/>
      <dgm:t>
        <a:bodyPr/>
        <a:lstStyle/>
        <a:p>
          <a:r>
            <a:rPr lang="kk-KZ" b="1"/>
            <a:t>Гормондар </a:t>
          </a:r>
          <a:r>
            <a:rPr lang="kk-KZ"/>
            <a:t>деп ағзаның дамуы мен заттар алмасуының реттелуіне қатысатын және қан немесе лимфаға бөлінетін, безді клеткаларда түзілетін заттарды айтады. </a:t>
          </a:r>
          <a:endParaRPr lang="en-US"/>
        </a:p>
      </dgm:t>
    </dgm:pt>
    <dgm:pt modelId="{3F185A72-C9F8-4C9E-81D2-33CE42033AEF}" type="parTrans" cxnId="{BE045572-FB24-4DCE-AF8C-49135E2330E8}">
      <dgm:prSet/>
      <dgm:spPr/>
      <dgm:t>
        <a:bodyPr/>
        <a:lstStyle/>
        <a:p>
          <a:endParaRPr lang="en-US"/>
        </a:p>
      </dgm:t>
    </dgm:pt>
    <dgm:pt modelId="{E2A9DADD-4FE6-4A23-8A8D-209043AD9A6A}" type="sibTrans" cxnId="{BE045572-FB24-4DCE-AF8C-49135E2330E8}">
      <dgm:prSet/>
      <dgm:spPr/>
      <dgm:t>
        <a:bodyPr/>
        <a:lstStyle/>
        <a:p>
          <a:endParaRPr lang="en-US"/>
        </a:p>
      </dgm:t>
    </dgm:pt>
    <dgm:pt modelId="{A59E7CB3-1C2F-4DE3-9B79-35651A7AC9F6}">
      <dgm:prSet/>
      <dgm:spPr/>
      <dgm:t>
        <a:bodyPr/>
        <a:lstStyle/>
        <a:p>
          <a:r>
            <a:rPr lang="kk-KZ" b="1"/>
            <a:t>Эндокринология</a:t>
          </a:r>
          <a:r>
            <a:rPr lang="kk-KZ"/>
            <a:t> – бездер, олардың қызметі, және олардың сөлдерінің бөлінуінің қалыпты жағдайдан ауытқуларын туғызатын науқастар туралы ғылым. </a:t>
          </a:r>
          <a:endParaRPr lang="en-US"/>
        </a:p>
      </dgm:t>
    </dgm:pt>
    <dgm:pt modelId="{BF177D2D-17FA-42FD-9F21-36B7BDCFB27E}" type="parTrans" cxnId="{95E9688E-C791-4DD4-A0D7-1BF5E40EA9BD}">
      <dgm:prSet/>
      <dgm:spPr/>
      <dgm:t>
        <a:bodyPr/>
        <a:lstStyle/>
        <a:p>
          <a:endParaRPr lang="en-US"/>
        </a:p>
      </dgm:t>
    </dgm:pt>
    <dgm:pt modelId="{19BB2F83-EE0D-4458-A023-AFA5785FFCAD}" type="sibTrans" cxnId="{95E9688E-C791-4DD4-A0D7-1BF5E40EA9BD}">
      <dgm:prSet/>
      <dgm:spPr/>
      <dgm:t>
        <a:bodyPr/>
        <a:lstStyle/>
        <a:p>
          <a:endParaRPr lang="en-US"/>
        </a:p>
      </dgm:t>
    </dgm:pt>
    <dgm:pt modelId="{A9B860CA-A2BF-4E34-87C2-DF7BD2840756}">
      <dgm:prSet/>
      <dgm:spPr/>
      <dgm:t>
        <a:bodyPr/>
        <a:lstStyle/>
        <a:p>
          <a:r>
            <a:rPr lang="ru-RU"/>
            <a:t>«</a:t>
          </a:r>
          <a:r>
            <a:rPr lang="kk-KZ"/>
            <a:t>Гормон” термині 1905 ж Бейлис және Старлинг  12 елі ішектегі бөлінуші секретин гормонын зерттеу кезінде енгізілген.</a:t>
          </a:r>
          <a:endParaRPr lang="en-US"/>
        </a:p>
      </dgm:t>
    </dgm:pt>
    <dgm:pt modelId="{95C46AB2-7C83-4DC8-BCB4-F9E195165724}" type="parTrans" cxnId="{51CE00BF-1326-416B-8A36-21C045932321}">
      <dgm:prSet/>
      <dgm:spPr/>
      <dgm:t>
        <a:bodyPr/>
        <a:lstStyle/>
        <a:p>
          <a:endParaRPr lang="en-US"/>
        </a:p>
      </dgm:t>
    </dgm:pt>
    <dgm:pt modelId="{64880477-DC2E-4BBC-A252-A0ED39F12020}" type="sibTrans" cxnId="{51CE00BF-1326-416B-8A36-21C045932321}">
      <dgm:prSet/>
      <dgm:spPr/>
      <dgm:t>
        <a:bodyPr/>
        <a:lstStyle/>
        <a:p>
          <a:endParaRPr lang="en-US"/>
        </a:p>
      </dgm:t>
    </dgm:pt>
    <dgm:pt modelId="{F9B6911D-50EE-4CF2-8D39-70151B7D1A26}" type="pres">
      <dgm:prSet presAssocID="{0BBEA38B-A2F2-4540-8083-5ADB5EAC9814}" presName="vert0" presStyleCnt="0">
        <dgm:presLayoutVars>
          <dgm:dir/>
          <dgm:animOne val="branch"/>
          <dgm:animLvl val="lvl"/>
        </dgm:presLayoutVars>
      </dgm:prSet>
      <dgm:spPr/>
    </dgm:pt>
    <dgm:pt modelId="{E38C7410-7EC9-4ECD-AD51-4B2BD27C1D24}" type="pres">
      <dgm:prSet presAssocID="{EFDB3CDF-31BB-401C-A636-8A63B7CB4692}" presName="thickLine" presStyleLbl="alignNode1" presStyleIdx="0" presStyleCnt="3"/>
      <dgm:spPr/>
    </dgm:pt>
    <dgm:pt modelId="{AFF408F0-C3B1-4280-88AD-BB6D581F0ED8}" type="pres">
      <dgm:prSet presAssocID="{EFDB3CDF-31BB-401C-A636-8A63B7CB4692}" presName="horz1" presStyleCnt="0"/>
      <dgm:spPr/>
    </dgm:pt>
    <dgm:pt modelId="{CF1673AA-69F1-4A18-879A-86D1E957A2DC}" type="pres">
      <dgm:prSet presAssocID="{EFDB3CDF-31BB-401C-A636-8A63B7CB4692}" presName="tx1" presStyleLbl="revTx" presStyleIdx="0" presStyleCnt="3"/>
      <dgm:spPr/>
    </dgm:pt>
    <dgm:pt modelId="{3F230AF3-1D97-417A-9907-53AF7A97C417}" type="pres">
      <dgm:prSet presAssocID="{EFDB3CDF-31BB-401C-A636-8A63B7CB4692}" presName="vert1" presStyleCnt="0"/>
      <dgm:spPr/>
    </dgm:pt>
    <dgm:pt modelId="{041D13E3-F197-4014-B88F-20831ADA545B}" type="pres">
      <dgm:prSet presAssocID="{A59E7CB3-1C2F-4DE3-9B79-35651A7AC9F6}" presName="thickLine" presStyleLbl="alignNode1" presStyleIdx="1" presStyleCnt="3"/>
      <dgm:spPr/>
    </dgm:pt>
    <dgm:pt modelId="{5D8214D0-84BA-4E11-8D3A-63EF39C1A20E}" type="pres">
      <dgm:prSet presAssocID="{A59E7CB3-1C2F-4DE3-9B79-35651A7AC9F6}" presName="horz1" presStyleCnt="0"/>
      <dgm:spPr/>
    </dgm:pt>
    <dgm:pt modelId="{6683B212-70CB-43B5-B7AF-1D99BF1A2254}" type="pres">
      <dgm:prSet presAssocID="{A59E7CB3-1C2F-4DE3-9B79-35651A7AC9F6}" presName="tx1" presStyleLbl="revTx" presStyleIdx="1" presStyleCnt="3"/>
      <dgm:spPr/>
    </dgm:pt>
    <dgm:pt modelId="{641FFE9C-B4D9-484E-995C-7D7357B4AB5F}" type="pres">
      <dgm:prSet presAssocID="{A59E7CB3-1C2F-4DE3-9B79-35651A7AC9F6}" presName="vert1" presStyleCnt="0"/>
      <dgm:spPr/>
    </dgm:pt>
    <dgm:pt modelId="{30C2157E-5C73-4666-B48A-7FCD3064C96C}" type="pres">
      <dgm:prSet presAssocID="{A9B860CA-A2BF-4E34-87C2-DF7BD2840756}" presName="thickLine" presStyleLbl="alignNode1" presStyleIdx="2" presStyleCnt="3"/>
      <dgm:spPr/>
    </dgm:pt>
    <dgm:pt modelId="{F6F81BC3-F6B4-40A8-9DDB-CE47A799C355}" type="pres">
      <dgm:prSet presAssocID="{A9B860CA-A2BF-4E34-87C2-DF7BD2840756}" presName="horz1" presStyleCnt="0"/>
      <dgm:spPr/>
    </dgm:pt>
    <dgm:pt modelId="{84D7473A-9502-4776-A4FE-3F3C4F150B14}" type="pres">
      <dgm:prSet presAssocID="{A9B860CA-A2BF-4E34-87C2-DF7BD2840756}" presName="tx1" presStyleLbl="revTx" presStyleIdx="2" presStyleCnt="3"/>
      <dgm:spPr/>
    </dgm:pt>
    <dgm:pt modelId="{AAFB6AD1-BB07-42EB-9CB6-7A4AE04E892D}" type="pres">
      <dgm:prSet presAssocID="{A9B860CA-A2BF-4E34-87C2-DF7BD2840756}" presName="vert1" presStyleCnt="0"/>
      <dgm:spPr/>
    </dgm:pt>
  </dgm:ptLst>
  <dgm:cxnLst>
    <dgm:cxn modelId="{41888900-A2EF-413C-9628-9B4300315A40}" type="presOf" srcId="{A59E7CB3-1C2F-4DE3-9B79-35651A7AC9F6}" destId="{6683B212-70CB-43B5-B7AF-1D99BF1A2254}" srcOrd="0" destOrd="0" presId="urn:microsoft.com/office/officeart/2008/layout/LinedList"/>
    <dgm:cxn modelId="{3F6A4F41-3017-48E7-9504-DBB3800F5075}" type="presOf" srcId="{EFDB3CDF-31BB-401C-A636-8A63B7CB4692}" destId="{CF1673AA-69F1-4A18-879A-86D1E957A2DC}" srcOrd="0" destOrd="0" presId="urn:microsoft.com/office/officeart/2008/layout/LinedList"/>
    <dgm:cxn modelId="{B42C454C-EA68-4418-9C56-082A178089B3}" type="presOf" srcId="{0BBEA38B-A2F2-4540-8083-5ADB5EAC9814}" destId="{F9B6911D-50EE-4CF2-8D39-70151B7D1A26}" srcOrd="0" destOrd="0" presId="urn:microsoft.com/office/officeart/2008/layout/LinedList"/>
    <dgm:cxn modelId="{BE045572-FB24-4DCE-AF8C-49135E2330E8}" srcId="{0BBEA38B-A2F2-4540-8083-5ADB5EAC9814}" destId="{EFDB3CDF-31BB-401C-A636-8A63B7CB4692}" srcOrd="0" destOrd="0" parTransId="{3F185A72-C9F8-4C9E-81D2-33CE42033AEF}" sibTransId="{E2A9DADD-4FE6-4A23-8A8D-209043AD9A6A}"/>
    <dgm:cxn modelId="{95E9688E-C791-4DD4-A0D7-1BF5E40EA9BD}" srcId="{0BBEA38B-A2F2-4540-8083-5ADB5EAC9814}" destId="{A59E7CB3-1C2F-4DE3-9B79-35651A7AC9F6}" srcOrd="1" destOrd="0" parTransId="{BF177D2D-17FA-42FD-9F21-36B7BDCFB27E}" sibTransId="{19BB2F83-EE0D-4458-A023-AFA5785FFCAD}"/>
    <dgm:cxn modelId="{51CE00BF-1326-416B-8A36-21C045932321}" srcId="{0BBEA38B-A2F2-4540-8083-5ADB5EAC9814}" destId="{A9B860CA-A2BF-4E34-87C2-DF7BD2840756}" srcOrd="2" destOrd="0" parTransId="{95C46AB2-7C83-4DC8-BCB4-F9E195165724}" sibTransId="{64880477-DC2E-4BBC-A252-A0ED39F12020}"/>
    <dgm:cxn modelId="{3F916EC5-9CB2-4B49-A5A0-E47B8475C4A5}" type="presOf" srcId="{A9B860CA-A2BF-4E34-87C2-DF7BD2840756}" destId="{84D7473A-9502-4776-A4FE-3F3C4F150B14}" srcOrd="0" destOrd="0" presId="urn:microsoft.com/office/officeart/2008/layout/LinedList"/>
    <dgm:cxn modelId="{8F0F168B-E334-4E19-9CB9-2BD837B5A665}" type="presParOf" srcId="{F9B6911D-50EE-4CF2-8D39-70151B7D1A26}" destId="{E38C7410-7EC9-4ECD-AD51-4B2BD27C1D24}" srcOrd="0" destOrd="0" presId="urn:microsoft.com/office/officeart/2008/layout/LinedList"/>
    <dgm:cxn modelId="{B0B09702-A0C8-4D4C-9379-52E17E335E25}" type="presParOf" srcId="{F9B6911D-50EE-4CF2-8D39-70151B7D1A26}" destId="{AFF408F0-C3B1-4280-88AD-BB6D581F0ED8}" srcOrd="1" destOrd="0" presId="urn:microsoft.com/office/officeart/2008/layout/LinedList"/>
    <dgm:cxn modelId="{09A6D813-A5D2-4896-90C8-E5AF7B1DEF96}" type="presParOf" srcId="{AFF408F0-C3B1-4280-88AD-BB6D581F0ED8}" destId="{CF1673AA-69F1-4A18-879A-86D1E957A2DC}" srcOrd="0" destOrd="0" presId="urn:microsoft.com/office/officeart/2008/layout/LinedList"/>
    <dgm:cxn modelId="{DECF1C1C-BE81-4EA4-AB9C-9EC2B9BA70AA}" type="presParOf" srcId="{AFF408F0-C3B1-4280-88AD-BB6D581F0ED8}" destId="{3F230AF3-1D97-417A-9907-53AF7A97C417}" srcOrd="1" destOrd="0" presId="urn:microsoft.com/office/officeart/2008/layout/LinedList"/>
    <dgm:cxn modelId="{13D3E769-315E-4303-84A6-F5E681ECA50E}" type="presParOf" srcId="{F9B6911D-50EE-4CF2-8D39-70151B7D1A26}" destId="{041D13E3-F197-4014-B88F-20831ADA545B}" srcOrd="2" destOrd="0" presId="urn:microsoft.com/office/officeart/2008/layout/LinedList"/>
    <dgm:cxn modelId="{CC7797E1-E99C-4FD7-B02D-8EDFC9B19BC4}" type="presParOf" srcId="{F9B6911D-50EE-4CF2-8D39-70151B7D1A26}" destId="{5D8214D0-84BA-4E11-8D3A-63EF39C1A20E}" srcOrd="3" destOrd="0" presId="urn:microsoft.com/office/officeart/2008/layout/LinedList"/>
    <dgm:cxn modelId="{189FEF4E-F14D-480E-B1AF-66D81542DCA3}" type="presParOf" srcId="{5D8214D0-84BA-4E11-8D3A-63EF39C1A20E}" destId="{6683B212-70CB-43B5-B7AF-1D99BF1A2254}" srcOrd="0" destOrd="0" presId="urn:microsoft.com/office/officeart/2008/layout/LinedList"/>
    <dgm:cxn modelId="{B8880DD8-D8A0-4A48-9676-D71791859903}" type="presParOf" srcId="{5D8214D0-84BA-4E11-8D3A-63EF39C1A20E}" destId="{641FFE9C-B4D9-484E-995C-7D7357B4AB5F}" srcOrd="1" destOrd="0" presId="urn:microsoft.com/office/officeart/2008/layout/LinedList"/>
    <dgm:cxn modelId="{320F4C9A-CB6A-4286-88CA-99C822B5426F}" type="presParOf" srcId="{F9B6911D-50EE-4CF2-8D39-70151B7D1A26}" destId="{30C2157E-5C73-4666-B48A-7FCD3064C96C}" srcOrd="4" destOrd="0" presId="urn:microsoft.com/office/officeart/2008/layout/LinedList"/>
    <dgm:cxn modelId="{07265682-1AD7-4143-95C2-EEEA15CBAB68}" type="presParOf" srcId="{F9B6911D-50EE-4CF2-8D39-70151B7D1A26}" destId="{F6F81BC3-F6B4-40A8-9DDB-CE47A799C355}" srcOrd="5" destOrd="0" presId="urn:microsoft.com/office/officeart/2008/layout/LinedList"/>
    <dgm:cxn modelId="{EAAB4105-FCCE-4218-840B-510A4836001B}" type="presParOf" srcId="{F6F81BC3-F6B4-40A8-9DDB-CE47A799C355}" destId="{84D7473A-9502-4776-A4FE-3F3C4F150B14}" srcOrd="0" destOrd="0" presId="urn:microsoft.com/office/officeart/2008/layout/LinedList"/>
    <dgm:cxn modelId="{18673F04-850D-4CD5-B335-62EE9350F6C4}" type="presParOf" srcId="{F6F81BC3-F6B4-40A8-9DDB-CE47A799C355}" destId="{AAFB6AD1-BB07-42EB-9CB6-7A4AE04E892D}"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F66C3-A70E-4522-AB9B-F6596D383417}"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5BB67BA6-0359-4B16-95D4-E53BF6CFA24E}">
      <dgm:prSet/>
      <dgm:spPr/>
      <dgm:t>
        <a:bodyPr/>
        <a:lstStyle/>
        <a:p>
          <a:r>
            <a:rPr lang="kk-KZ" b="1"/>
            <a:t>Глюкагон инсулинге антогонист</a:t>
          </a:r>
          <a:r>
            <a:rPr lang="kk-KZ"/>
            <a:t>,оның әсері цАМФ концентрациясын арттыру арқылы іске асады.  </a:t>
          </a:r>
          <a:endParaRPr lang="en-US"/>
        </a:p>
      </dgm:t>
    </dgm:pt>
    <dgm:pt modelId="{6050B4BC-ACB6-41C3-A26A-AD2ED47A9A29}" type="parTrans" cxnId="{B2E971CB-388D-4FB9-BCE7-FA5DDAB3A18C}">
      <dgm:prSet/>
      <dgm:spPr/>
      <dgm:t>
        <a:bodyPr/>
        <a:lstStyle/>
        <a:p>
          <a:endParaRPr lang="en-US"/>
        </a:p>
      </dgm:t>
    </dgm:pt>
    <dgm:pt modelId="{696FBF53-3306-4B63-A6DB-4AAAB4E589BB}" type="sibTrans" cxnId="{B2E971CB-388D-4FB9-BCE7-FA5DDAB3A18C}">
      <dgm:prSet/>
      <dgm:spPr/>
      <dgm:t>
        <a:bodyPr/>
        <a:lstStyle/>
        <a:p>
          <a:endParaRPr lang="en-US"/>
        </a:p>
      </dgm:t>
    </dgm:pt>
    <dgm:pt modelId="{3A28AB47-3D09-470E-A478-3EBEF7D9CAF7}">
      <dgm:prSet/>
      <dgm:spPr/>
      <dgm:t>
        <a:bodyPr/>
        <a:lstStyle/>
        <a:p>
          <a:r>
            <a:rPr lang="kk-KZ"/>
            <a:t>Ол бауырда фосфорилаза жұмысын белсендіреді.</a:t>
          </a:r>
          <a:endParaRPr lang="en-US"/>
        </a:p>
      </dgm:t>
    </dgm:pt>
    <dgm:pt modelId="{278F15BA-52BB-4A60-920C-E22126C963DA}" type="parTrans" cxnId="{0A7A38BB-C4DB-4814-9807-AF976CA36454}">
      <dgm:prSet/>
      <dgm:spPr/>
      <dgm:t>
        <a:bodyPr/>
        <a:lstStyle/>
        <a:p>
          <a:endParaRPr lang="en-US"/>
        </a:p>
      </dgm:t>
    </dgm:pt>
    <dgm:pt modelId="{018E7A57-85B3-4E79-9A51-C180B5046AD6}" type="sibTrans" cxnId="{0A7A38BB-C4DB-4814-9807-AF976CA36454}">
      <dgm:prSet/>
      <dgm:spPr/>
      <dgm:t>
        <a:bodyPr/>
        <a:lstStyle/>
        <a:p>
          <a:endParaRPr lang="en-US"/>
        </a:p>
      </dgm:t>
    </dgm:pt>
    <dgm:pt modelId="{33115548-331F-4EE5-962D-04C7DAAC4DC8}">
      <dgm:prSet/>
      <dgm:spPr/>
      <dgm:t>
        <a:bodyPr/>
        <a:lstStyle/>
        <a:p>
          <a:r>
            <a:rPr lang="kk-KZ"/>
            <a:t>Фосфорилаза гликогеннің ыдырауына қатысады,  қан құрамында глюкозаның концентрациясын арттырады.</a:t>
          </a:r>
          <a:endParaRPr lang="en-US"/>
        </a:p>
      </dgm:t>
    </dgm:pt>
    <dgm:pt modelId="{24E59B38-297B-45AC-A00D-A53A62CB3966}" type="parTrans" cxnId="{F2ECE647-13E2-432C-810A-0F75C94F712A}">
      <dgm:prSet/>
      <dgm:spPr/>
      <dgm:t>
        <a:bodyPr/>
        <a:lstStyle/>
        <a:p>
          <a:endParaRPr lang="en-US"/>
        </a:p>
      </dgm:t>
    </dgm:pt>
    <dgm:pt modelId="{949BEE06-1154-4A9E-A23A-DD26BDCEC42F}" type="sibTrans" cxnId="{F2ECE647-13E2-432C-810A-0F75C94F712A}">
      <dgm:prSet/>
      <dgm:spPr/>
      <dgm:t>
        <a:bodyPr/>
        <a:lstStyle/>
        <a:p>
          <a:endParaRPr lang="en-US"/>
        </a:p>
      </dgm:t>
    </dgm:pt>
    <dgm:pt modelId="{C183E43E-C475-4330-9CFA-992B42200E4C}">
      <dgm:prSet/>
      <dgm:spPr/>
      <dgm:t>
        <a:bodyPr/>
        <a:lstStyle/>
        <a:p>
          <a:r>
            <a:rPr lang="kk-KZ" b="1"/>
            <a:t>Адреналин мен глюкагонның бір-бірінен </a:t>
          </a:r>
          <a:endParaRPr lang="en-US"/>
        </a:p>
      </dgm:t>
    </dgm:pt>
    <dgm:pt modelId="{0C086BE9-A7D1-4621-8D9D-2C79EFD49A3D}" type="parTrans" cxnId="{E0358782-CAF4-434B-952E-22903980E500}">
      <dgm:prSet/>
      <dgm:spPr/>
      <dgm:t>
        <a:bodyPr/>
        <a:lstStyle/>
        <a:p>
          <a:endParaRPr lang="en-US"/>
        </a:p>
      </dgm:t>
    </dgm:pt>
    <dgm:pt modelId="{594000F3-833F-489B-B19E-00B392D12190}" type="sibTrans" cxnId="{E0358782-CAF4-434B-952E-22903980E500}">
      <dgm:prSet/>
      <dgm:spPr/>
      <dgm:t>
        <a:bodyPr/>
        <a:lstStyle/>
        <a:p>
          <a:endParaRPr lang="en-US"/>
        </a:p>
      </dgm:t>
    </dgm:pt>
    <dgm:pt modelId="{011B47AB-7606-454F-A9F2-512627DE3A12}">
      <dgm:prSet/>
      <dgm:spPr/>
      <dgm:t>
        <a:bodyPr/>
        <a:lstStyle/>
        <a:p>
          <a:r>
            <a:rPr lang="kk-KZ" b="1"/>
            <a:t>ерекшелігі:</a:t>
          </a:r>
          <a:r>
            <a:rPr lang="kk-KZ" u="sng"/>
            <a:t> </a:t>
          </a:r>
          <a:r>
            <a:rPr lang="kk-KZ"/>
            <a:t>адреналин ағзаның сыртқы орта </a:t>
          </a:r>
          <a:endParaRPr lang="en-US"/>
        </a:p>
      </dgm:t>
    </dgm:pt>
    <dgm:pt modelId="{6BC34712-4FF3-4D16-8F39-BA2D7E1BBEAC}" type="parTrans" cxnId="{9F43DC2E-736E-4F46-BC42-6AED9F3CBD51}">
      <dgm:prSet/>
      <dgm:spPr/>
      <dgm:t>
        <a:bodyPr/>
        <a:lstStyle/>
        <a:p>
          <a:endParaRPr lang="en-US"/>
        </a:p>
      </dgm:t>
    </dgm:pt>
    <dgm:pt modelId="{4F18995D-19FE-4048-82CC-BCF8573D6C16}" type="sibTrans" cxnId="{9F43DC2E-736E-4F46-BC42-6AED9F3CBD51}">
      <dgm:prSet/>
      <dgm:spPr/>
      <dgm:t>
        <a:bodyPr/>
        <a:lstStyle/>
        <a:p>
          <a:endParaRPr lang="en-US"/>
        </a:p>
      </dgm:t>
    </dgm:pt>
    <dgm:pt modelId="{38AD779F-618B-4AFB-B40A-48F102C89E9C}">
      <dgm:prSet/>
      <dgm:spPr/>
      <dgm:t>
        <a:bodyPr/>
        <a:lstStyle/>
        <a:p>
          <a:r>
            <a:rPr lang="kk-KZ"/>
            <a:t>әсерінен тез жауап қайтаруын қамтамассыз етеді, </a:t>
          </a:r>
          <a:endParaRPr lang="en-US"/>
        </a:p>
      </dgm:t>
    </dgm:pt>
    <dgm:pt modelId="{4A0D482D-BEE0-412A-9B57-E04C5FEB3CEB}" type="parTrans" cxnId="{BA9C4406-D570-49D0-8A8D-07EC9EB0A030}">
      <dgm:prSet/>
      <dgm:spPr/>
      <dgm:t>
        <a:bodyPr/>
        <a:lstStyle/>
        <a:p>
          <a:endParaRPr lang="en-US"/>
        </a:p>
      </dgm:t>
    </dgm:pt>
    <dgm:pt modelId="{0C4D82AC-7AE9-4593-8BEA-387BCB8F51DB}" type="sibTrans" cxnId="{BA9C4406-D570-49D0-8A8D-07EC9EB0A030}">
      <dgm:prSet/>
      <dgm:spPr/>
      <dgm:t>
        <a:bodyPr/>
        <a:lstStyle/>
        <a:p>
          <a:endParaRPr lang="en-US"/>
        </a:p>
      </dgm:t>
    </dgm:pt>
    <dgm:pt modelId="{F1FD9F3D-2321-4F0D-91ED-B3718A53D673}">
      <dgm:prSet/>
      <dgm:spPr/>
      <dgm:t>
        <a:bodyPr/>
        <a:lstStyle/>
        <a:p>
          <a:r>
            <a:rPr lang="kk-KZ"/>
            <a:t>глюкагон тамақ ішу мерзіміне тәуелді, ас қорыту </a:t>
          </a:r>
          <a:endParaRPr lang="en-US"/>
        </a:p>
      </dgm:t>
    </dgm:pt>
    <dgm:pt modelId="{D2BD16A5-1A06-423E-9F19-CFA8BF020A20}" type="parTrans" cxnId="{7D82BC4E-1173-45F8-914C-A45F4560D585}">
      <dgm:prSet/>
      <dgm:spPr/>
      <dgm:t>
        <a:bodyPr/>
        <a:lstStyle/>
        <a:p>
          <a:endParaRPr lang="en-US"/>
        </a:p>
      </dgm:t>
    </dgm:pt>
    <dgm:pt modelId="{1E6665C9-5EEF-4BD5-A91D-DE9B0162D2E0}" type="sibTrans" cxnId="{7D82BC4E-1173-45F8-914C-A45F4560D585}">
      <dgm:prSet/>
      <dgm:spPr/>
      <dgm:t>
        <a:bodyPr/>
        <a:lstStyle/>
        <a:p>
          <a:endParaRPr lang="en-US"/>
        </a:p>
      </dgm:t>
    </dgm:pt>
    <dgm:pt modelId="{EA6D933A-EBB1-4509-9A7D-C9CCE2B53103}">
      <dgm:prSet/>
      <dgm:spPr/>
      <dgm:t>
        <a:bodyPr/>
        <a:lstStyle/>
        <a:p>
          <a:r>
            <a:rPr lang="kk-KZ"/>
            <a:t>біткеннен кейін, оның бөлінуі өсе бастайды.</a:t>
          </a:r>
          <a:endParaRPr lang="en-US"/>
        </a:p>
      </dgm:t>
    </dgm:pt>
    <dgm:pt modelId="{4D67EBEF-F70D-44DE-9B5B-22839BE7D2C7}" type="parTrans" cxnId="{0BBE59D3-35D8-4D9E-AFE4-B5D5CB3E3B65}">
      <dgm:prSet/>
      <dgm:spPr/>
      <dgm:t>
        <a:bodyPr/>
        <a:lstStyle/>
        <a:p>
          <a:endParaRPr lang="en-US"/>
        </a:p>
      </dgm:t>
    </dgm:pt>
    <dgm:pt modelId="{8DADD658-F92B-4707-A661-B0A57F24E06B}" type="sibTrans" cxnId="{0BBE59D3-35D8-4D9E-AFE4-B5D5CB3E3B65}">
      <dgm:prSet/>
      <dgm:spPr/>
      <dgm:t>
        <a:bodyPr/>
        <a:lstStyle/>
        <a:p>
          <a:endParaRPr lang="en-US"/>
        </a:p>
      </dgm:t>
    </dgm:pt>
    <dgm:pt modelId="{AC26493C-9E2A-44CE-860D-2505833615F6}" type="pres">
      <dgm:prSet presAssocID="{2D3F66C3-A70E-4522-AB9B-F6596D383417}" presName="vert0" presStyleCnt="0">
        <dgm:presLayoutVars>
          <dgm:dir/>
          <dgm:animOne val="branch"/>
          <dgm:animLvl val="lvl"/>
        </dgm:presLayoutVars>
      </dgm:prSet>
      <dgm:spPr/>
    </dgm:pt>
    <dgm:pt modelId="{09AC0287-1591-4B2F-A668-EF54657E333D}" type="pres">
      <dgm:prSet presAssocID="{5BB67BA6-0359-4B16-95D4-E53BF6CFA24E}" presName="thickLine" presStyleLbl="alignNode1" presStyleIdx="0" presStyleCnt="8"/>
      <dgm:spPr/>
    </dgm:pt>
    <dgm:pt modelId="{EB5DAC68-66DF-407A-B59A-EFEF7F6304BC}" type="pres">
      <dgm:prSet presAssocID="{5BB67BA6-0359-4B16-95D4-E53BF6CFA24E}" presName="horz1" presStyleCnt="0"/>
      <dgm:spPr/>
    </dgm:pt>
    <dgm:pt modelId="{23B55DA1-B334-4F6B-969A-3FF6173CD3C6}" type="pres">
      <dgm:prSet presAssocID="{5BB67BA6-0359-4B16-95D4-E53BF6CFA24E}" presName="tx1" presStyleLbl="revTx" presStyleIdx="0" presStyleCnt="8"/>
      <dgm:spPr/>
    </dgm:pt>
    <dgm:pt modelId="{B0A6F14D-F307-4767-B804-B08D43D3476B}" type="pres">
      <dgm:prSet presAssocID="{5BB67BA6-0359-4B16-95D4-E53BF6CFA24E}" presName="vert1" presStyleCnt="0"/>
      <dgm:spPr/>
    </dgm:pt>
    <dgm:pt modelId="{B31B5334-5AE1-4288-A1FE-BD0CE7DD110F}" type="pres">
      <dgm:prSet presAssocID="{3A28AB47-3D09-470E-A478-3EBEF7D9CAF7}" presName="thickLine" presStyleLbl="alignNode1" presStyleIdx="1" presStyleCnt="8"/>
      <dgm:spPr/>
    </dgm:pt>
    <dgm:pt modelId="{259266C2-A752-4964-AA77-5043C47CE54B}" type="pres">
      <dgm:prSet presAssocID="{3A28AB47-3D09-470E-A478-3EBEF7D9CAF7}" presName="horz1" presStyleCnt="0"/>
      <dgm:spPr/>
    </dgm:pt>
    <dgm:pt modelId="{02233238-1D54-4B7C-BE06-A663EDD24C4E}" type="pres">
      <dgm:prSet presAssocID="{3A28AB47-3D09-470E-A478-3EBEF7D9CAF7}" presName="tx1" presStyleLbl="revTx" presStyleIdx="1" presStyleCnt="8"/>
      <dgm:spPr/>
    </dgm:pt>
    <dgm:pt modelId="{29A5F976-E3DB-4074-AA22-F688B7D365C9}" type="pres">
      <dgm:prSet presAssocID="{3A28AB47-3D09-470E-A478-3EBEF7D9CAF7}" presName="vert1" presStyleCnt="0"/>
      <dgm:spPr/>
    </dgm:pt>
    <dgm:pt modelId="{9D058004-B09E-464A-8B43-94B420911188}" type="pres">
      <dgm:prSet presAssocID="{33115548-331F-4EE5-962D-04C7DAAC4DC8}" presName="thickLine" presStyleLbl="alignNode1" presStyleIdx="2" presStyleCnt="8"/>
      <dgm:spPr/>
    </dgm:pt>
    <dgm:pt modelId="{E3D254B0-6468-4A33-9EFF-7830A4607754}" type="pres">
      <dgm:prSet presAssocID="{33115548-331F-4EE5-962D-04C7DAAC4DC8}" presName="horz1" presStyleCnt="0"/>
      <dgm:spPr/>
    </dgm:pt>
    <dgm:pt modelId="{3FAAEAF8-1E7E-4D3C-B09D-7D8F85D849E7}" type="pres">
      <dgm:prSet presAssocID="{33115548-331F-4EE5-962D-04C7DAAC4DC8}" presName="tx1" presStyleLbl="revTx" presStyleIdx="2" presStyleCnt="8"/>
      <dgm:spPr/>
    </dgm:pt>
    <dgm:pt modelId="{8C229F7A-4DEA-457F-B404-7097C7014535}" type="pres">
      <dgm:prSet presAssocID="{33115548-331F-4EE5-962D-04C7DAAC4DC8}" presName="vert1" presStyleCnt="0"/>
      <dgm:spPr/>
    </dgm:pt>
    <dgm:pt modelId="{0752226E-F80F-43E7-AACB-3D992E2D0430}" type="pres">
      <dgm:prSet presAssocID="{C183E43E-C475-4330-9CFA-992B42200E4C}" presName="thickLine" presStyleLbl="alignNode1" presStyleIdx="3" presStyleCnt="8"/>
      <dgm:spPr/>
    </dgm:pt>
    <dgm:pt modelId="{D5AA32EA-F135-487D-885D-B36D0EEC0A26}" type="pres">
      <dgm:prSet presAssocID="{C183E43E-C475-4330-9CFA-992B42200E4C}" presName="horz1" presStyleCnt="0"/>
      <dgm:spPr/>
    </dgm:pt>
    <dgm:pt modelId="{26C266EC-067E-4D07-A861-2AB61B7AC172}" type="pres">
      <dgm:prSet presAssocID="{C183E43E-C475-4330-9CFA-992B42200E4C}" presName="tx1" presStyleLbl="revTx" presStyleIdx="3" presStyleCnt="8"/>
      <dgm:spPr/>
    </dgm:pt>
    <dgm:pt modelId="{19BE6FC9-0F27-46B3-A013-0E475B5F284E}" type="pres">
      <dgm:prSet presAssocID="{C183E43E-C475-4330-9CFA-992B42200E4C}" presName="vert1" presStyleCnt="0"/>
      <dgm:spPr/>
    </dgm:pt>
    <dgm:pt modelId="{5300186F-662A-4E18-A307-8621223B242F}" type="pres">
      <dgm:prSet presAssocID="{011B47AB-7606-454F-A9F2-512627DE3A12}" presName="thickLine" presStyleLbl="alignNode1" presStyleIdx="4" presStyleCnt="8"/>
      <dgm:spPr/>
    </dgm:pt>
    <dgm:pt modelId="{445DB0FF-B8A0-4980-AED9-DD70B835F8F4}" type="pres">
      <dgm:prSet presAssocID="{011B47AB-7606-454F-A9F2-512627DE3A12}" presName="horz1" presStyleCnt="0"/>
      <dgm:spPr/>
    </dgm:pt>
    <dgm:pt modelId="{0051F6F1-A5FD-49F6-840A-D0C08883CCDA}" type="pres">
      <dgm:prSet presAssocID="{011B47AB-7606-454F-A9F2-512627DE3A12}" presName="tx1" presStyleLbl="revTx" presStyleIdx="4" presStyleCnt="8"/>
      <dgm:spPr/>
    </dgm:pt>
    <dgm:pt modelId="{D015B49C-F12C-4AAF-AFA4-D2B4A1D90CD8}" type="pres">
      <dgm:prSet presAssocID="{011B47AB-7606-454F-A9F2-512627DE3A12}" presName="vert1" presStyleCnt="0"/>
      <dgm:spPr/>
    </dgm:pt>
    <dgm:pt modelId="{D14985F7-9427-4291-AD83-31E59741BE26}" type="pres">
      <dgm:prSet presAssocID="{38AD779F-618B-4AFB-B40A-48F102C89E9C}" presName="thickLine" presStyleLbl="alignNode1" presStyleIdx="5" presStyleCnt="8"/>
      <dgm:spPr/>
    </dgm:pt>
    <dgm:pt modelId="{C8E00142-B42C-43EA-AA87-365837AF654F}" type="pres">
      <dgm:prSet presAssocID="{38AD779F-618B-4AFB-B40A-48F102C89E9C}" presName="horz1" presStyleCnt="0"/>
      <dgm:spPr/>
    </dgm:pt>
    <dgm:pt modelId="{CD854CAE-794A-4AE4-89C7-9B68A36661B3}" type="pres">
      <dgm:prSet presAssocID="{38AD779F-618B-4AFB-B40A-48F102C89E9C}" presName="tx1" presStyleLbl="revTx" presStyleIdx="5" presStyleCnt="8"/>
      <dgm:spPr/>
    </dgm:pt>
    <dgm:pt modelId="{77CA2E21-BB0D-45A5-9E72-2E87807CA62D}" type="pres">
      <dgm:prSet presAssocID="{38AD779F-618B-4AFB-B40A-48F102C89E9C}" presName="vert1" presStyleCnt="0"/>
      <dgm:spPr/>
    </dgm:pt>
    <dgm:pt modelId="{50080399-CA38-4E50-95B0-C03B71B37F9B}" type="pres">
      <dgm:prSet presAssocID="{F1FD9F3D-2321-4F0D-91ED-B3718A53D673}" presName="thickLine" presStyleLbl="alignNode1" presStyleIdx="6" presStyleCnt="8"/>
      <dgm:spPr/>
    </dgm:pt>
    <dgm:pt modelId="{C9BD6D14-5B8A-4480-8A2B-84EFF799C544}" type="pres">
      <dgm:prSet presAssocID="{F1FD9F3D-2321-4F0D-91ED-B3718A53D673}" presName="horz1" presStyleCnt="0"/>
      <dgm:spPr/>
    </dgm:pt>
    <dgm:pt modelId="{72904A01-86DD-41C0-9A24-85FB7B52BFC6}" type="pres">
      <dgm:prSet presAssocID="{F1FD9F3D-2321-4F0D-91ED-B3718A53D673}" presName="tx1" presStyleLbl="revTx" presStyleIdx="6" presStyleCnt="8"/>
      <dgm:spPr/>
    </dgm:pt>
    <dgm:pt modelId="{9A5D997C-C8E5-4030-A8FA-BE3612836C03}" type="pres">
      <dgm:prSet presAssocID="{F1FD9F3D-2321-4F0D-91ED-B3718A53D673}" presName="vert1" presStyleCnt="0"/>
      <dgm:spPr/>
    </dgm:pt>
    <dgm:pt modelId="{AD275353-E7F7-4055-B825-6A7B16AEC999}" type="pres">
      <dgm:prSet presAssocID="{EA6D933A-EBB1-4509-9A7D-C9CCE2B53103}" presName="thickLine" presStyleLbl="alignNode1" presStyleIdx="7" presStyleCnt="8"/>
      <dgm:spPr/>
    </dgm:pt>
    <dgm:pt modelId="{E7CA378A-B4A7-4F58-9CC9-4C5C9CB7472B}" type="pres">
      <dgm:prSet presAssocID="{EA6D933A-EBB1-4509-9A7D-C9CCE2B53103}" presName="horz1" presStyleCnt="0"/>
      <dgm:spPr/>
    </dgm:pt>
    <dgm:pt modelId="{90BC1ED6-92D3-4932-B56C-BE5B64A38298}" type="pres">
      <dgm:prSet presAssocID="{EA6D933A-EBB1-4509-9A7D-C9CCE2B53103}" presName="tx1" presStyleLbl="revTx" presStyleIdx="7" presStyleCnt="8"/>
      <dgm:spPr/>
    </dgm:pt>
    <dgm:pt modelId="{13291A01-081E-48CF-BF2F-CE0B8FE00A58}" type="pres">
      <dgm:prSet presAssocID="{EA6D933A-EBB1-4509-9A7D-C9CCE2B53103}" presName="vert1" presStyleCnt="0"/>
      <dgm:spPr/>
    </dgm:pt>
  </dgm:ptLst>
  <dgm:cxnLst>
    <dgm:cxn modelId="{BA9C4406-D570-49D0-8A8D-07EC9EB0A030}" srcId="{2D3F66C3-A70E-4522-AB9B-F6596D383417}" destId="{38AD779F-618B-4AFB-B40A-48F102C89E9C}" srcOrd="5" destOrd="0" parTransId="{4A0D482D-BEE0-412A-9B57-E04C5FEB3CEB}" sibTransId="{0C4D82AC-7AE9-4593-8BEA-387BCB8F51DB}"/>
    <dgm:cxn modelId="{A3EA0611-88C1-44BF-B576-B35FA1215AAE}" type="presOf" srcId="{5BB67BA6-0359-4B16-95D4-E53BF6CFA24E}" destId="{23B55DA1-B334-4F6B-969A-3FF6173CD3C6}" srcOrd="0" destOrd="0" presId="urn:microsoft.com/office/officeart/2008/layout/LinedList"/>
    <dgm:cxn modelId="{D0F45818-D0D8-4A57-ACC6-CD57723AE34A}" type="presOf" srcId="{2D3F66C3-A70E-4522-AB9B-F6596D383417}" destId="{AC26493C-9E2A-44CE-860D-2505833615F6}" srcOrd="0" destOrd="0" presId="urn:microsoft.com/office/officeart/2008/layout/LinedList"/>
    <dgm:cxn modelId="{593E0D24-A92E-42DA-BB47-F06960DB8DE3}" type="presOf" srcId="{33115548-331F-4EE5-962D-04C7DAAC4DC8}" destId="{3FAAEAF8-1E7E-4D3C-B09D-7D8F85D849E7}" srcOrd="0" destOrd="0" presId="urn:microsoft.com/office/officeart/2008/layout/LinedList"/>
    <dgm:cxn modelId="{9F43DC2E-736E-4F46-BC42-6AED9F3CBD51}" srcId="{2D3F66C3-A70E-4522-AB9B-F6596D383417}" destId="{011B47AB-7606-454F-A9F2-512627DE3A12}" srcOrd="4" destOrd="0" parTransId="{6BC34712-4FF3-4D16-8F39-BA2D7E1BBEAC}" sibTransId="{4F18995D-19FE-4048-82CC-BCF8573D6C16}"/>
    <dgm:cxn modelId="{D3294E65-EA74-48BD-9C9A-91874BF16CDA}" type="presOf" srcId="{38AD779F-618B-4AFB-B40A-48F102C89E9C}" destId="{CD854CAE-794A-4AE4-89C7-9B68A36661B3}" srcOrd="0" destOrd="0" presId="urn:microsoft.com/office/officeart/2008/layout/LinedList"/>
    <dgm:cxn modelId="{F2ECE647-13E2-432C-810A-0F75C94F712A}" srcId="{2D3F66C3-A70E-4522-AB9B-F6596D383417}" destId="{33115548-331F-4EE5-962D-04C7DAAC4DC8}" srcOrd="2" destOrd="0" parTransId="{24E59B38-297B-45AC-A00D-A53A62CB3966}" sibTransId="{949BEE06-1154-4A9E-A23A-DD26BDCEC42F}"/>
    <dgm:cxn modelId="{F64C8F6B-CD72-4489-BA8F-02BB4B282985}" type="presOf" srcId="{011B47AB-7606-454F-A9F2-512627DE3A12}" destId="{0051F6F1-A5FD-49F6-840A-D0C08883CCDA}" srcOrd="0" destOrd="0" presId="urn:microsoft.com/office/officeart/2008/layout/LinedList"/>
    <dgm:cxn modelId="{7D82BC4E-1173-45F8-914C-A45F4560D585}" srcId="{2D3F66C3-A70E-4522-AB9B-F6596D383417}" destId="{F1FD9F3D-2321-4F0D-91ED-B3718A53D673}" srcOrd="6" destOrd="0" parTransId="{D2BD16A5-1A06-423E-9F19-CFA8BF020A20}" sibTransId="{1E6665C9-5EEF-4BD5-A91D-DE9B0162D2E0}"/>
    <dgm:cxn modelId="{C273C77B-DD0A-4205-B9F1-F9456C033EC3}" type="presOf" srcId="{3A28AB47-3D09-470E-A478-3EBEF7D9CAF7}" destId="{02233238-1D54-4B7C-BE06-A663EDD24C4E}" srcOrd="0" destOrd="0" presId="urn:microsoft.com/office/officeart/2008/layout/LinedList"/>
    <dgm:cxn modelId="{E50CEB7E-C0EB-437C-A7FC-C1B50A64DCE8}" type="presOf" srcId="{F1FD9F3D-2321-4F0D-91ED-B3718A53D673}" destId="{72904A01-86DD-41C0-9A24-85FB7B52BFC6}" srcOrd="0" destOrd="0" presId="urn:microsoft.com/office/officeart/2008/layout/LinedList"/>
    <dgm:cxn modelId="{E0358782-CAF4-434B-952E-22903980E500}" srcId="{2D3F66C3-A70E-4522-AB9B-F6596D383417}" destId="{C183E43E-C475-4330-9CFA-992B42200E4C}" srcOrd="3" destOrd="0" parTransId="{0C086BE9-A7D1-4621-8D9D-2C79EFD49A3D}" sibTransId="{594000F3-833F-489B-B19E-00B392D12190}"/>
    <dgm:cxn modelId="{33516E9B-112B-4E3D-892D-E9430CB2E02A}" type="presOf" srcId="{EA6D933A-EBB1-4509-9A7D-C9CCE2B53103}" destId="{90BC1ED6-92D3-4932-B56C-BE5B64A38298}" srcOrd="0" destOrd="0" presId="urn:microsoft.com/office/officeart/2008/layout/LinedList"/>
    <dgm:cxn modelId="{0A7A38BB-C4DB-4814-9807-AF976CA36454}" srcId="{2D3F66C3-A70E-4522-AB9B-F6596D383417}" destId="{3A28AB47-3D09-470E-A478-3EBEF7D9CAF7}" srcOrd="1" destOrd="0" parTransId="{278F15BA-52BB-4A60-920C-E22126C963DA}" sibTransId="{018E7A57-85B3-4E79-9A51-C180B5046AD6}"/>
    <dgm:cxn modelId="{9C9B49CB-81F6-4E84-9347-55AAC8BA13AB}" type="presOf" srcId="{C183E43E-C475-4330-9CFA-992B42200E4C}" destId="{26C266EC-067E-4D07-A861-2AB61B7AC172}" srcOrd="0" destOrd="0" presId="urn:microsoft.com/office/officeart/2008/layout/LinedList"/>
    <dgm:cxn modelId="{B2E971CB-388D-4FB9-BCE7-FA5DDAB3A18C}" srcId="{2D3F66C3-A70E-4522-AB9B-F6596D383417}" destId="{5BB67BA6-0359-4B16-95D4-E53BF6CFA24E}" srcOrd="0" destOrd="0" parTransId="{6050B4BC-ACB6-41C3-A26A-AD2ED47A9A29}" sibTransId="{696FBF53-3306-4B63-A6DB-4AAAB4E589BB}"/>
    <dgm:cxn modelId="{0BBE59D3-35D8-4D9E-AFE4-B5D5CB3E3B65}" srcId="{2D3F66C3-A70E-4522-AB9B-F6596D383417}" destId="{EA6D933A-EBB1-4509-9A7D-C9CCE2B53103}" srcOrd="7" destOrd="0" parTransId="{4D67EBEF-F70D-44DE-9B5B-22839BE7D2C7}" sibTransId="{8DADD658-F92B-4707-A661-B0A57F24E06B}"/>
    <dgm:cxn modelId="{EDC14EFA-BB0F-4C16-9444-BC6B46A43CF4}" type="presParOf" srcId="{AC26493C-9E2A-44CE-860D-2505833615F6}" destId="{09AC0287-1591-4B2F-A668-EF54657E333D}" srcOrd="0" destOrd="0" presId="urn:microsoft.com/office/officeart/2008/layout/LinedList"/>
    <dgm:cxn modelId="{A3E7A607-BFD4-46BF-9F52-54EF2DCC3DDA}" type="presParOf" srcId="{AC26493C-9E2A-44CE-860D-2505833615F6}" destId="{EB5DAC68-66DF-407A-B59A-EFEF7F6304BC}" srcOrd="1" destOrd="0" presId="urn:microsoft.com/office/officeart/2008/layout/LinedList"/>
    <dgm:cxn modelId="{DE80922B-DAB4-4A90-807E-67F7A76DB3F0}" type="presParOf" srcId="{EB5DAC68-66DF-407A-B59A-EFEF7F6304BC}" destId="{23B55DA1-B334-4F6B-969A-3FF6173CD3C6}" srcOrd="0" destOrd="0" presId="urn:microsoft.com/office/officeart/2008/layout/LinedList"/>
    <dgm:cxn modelId="{1DC08963-D702-4146-BF0F-EDAE5A40E664}" type="presParOf" srcId="{EB5DAC68-66DF-407A-B59A-EFEF7F6304BC}" destId="{B0A6F14D-F307-4767-B804-B08D43D3476B}" srcOrd="1" destOrd="0" presId="urn:microsoft.com/office/officeart/2008/layout/LinedList"/>
    <dgm:cxn modelId="{FDE51E0A-8662-47AB-AD8A-2EB7B6C059DE}" type="presParOf" srcId="{AC26493C-9E2A-44CE-860D-2505833615F6}" destId="{B31B5334-5AE1-4288-A1FE-BD0CE7DD110F}" srcOrd="2" destOrd="0" presId="urn:microsoft.com/office/officeart/2008/layout/LinedList"/>
    <dgm:cxn modelId="{A4EC41C1-821F-4BDF-BA0C-82FD495F340B}" type="presParOf" srcId="{AC26493C-9E2A-44CE-860D-2505833615F6}" destId="{259266C2-A752-4964-AA77-5043C47CE54B}" srcOrd="3" destOrd="0" presId="urn:microsoft.com/office/officeart/2008/layout/LinedList"/>
    <dgm:cxn modelId="{121AD9D3-003F-4360-8839-84E14A3A9DEF}" type="presParOf" srcId="{259266C2-A752-4964-AA77-5043C47CE54B}" destId="{02233238-1D54-4B7C-BE06-A663EDD24C4E}" srcOrd="0" destOrd="0" presId="urn:microsoft.com/office/officeart/2008/layout/LinedList"/>
    <dgm:cxn modelId="{CF248C93-B1DA-46E9-AD18-CFBA879DFB10}" type="presParOf" srcId="{259266C2-A752-4964-AA77-5043C47CE54B}" destId="{29A5F976-E3DB-4074-AA22-F688B7D365C9}" srcOrd="1" destOrd="0" presId="urn:microsoft.com/office/officeart/2008/layout/LinedList"/>
    <dgm:cxn modelId="{7272B742-673F-4213-8726-F3D597972CEB}" type="presParOf" srcId="{AC26493C-9E2A-44CE-860D-2505833615F6}" destId="{9D058004-B09E-464A-8B43-94B420911188}" srcOrd="4" destOrd="0" presId="urn:microsoft.com/office/officeart/2008/layout/LinedList"/>
    <dgm:cxn modelId="{63425480-931A-4F1C-8F54-56EF87FE0B8E}" type="presParOf" srcId="{AC26493C-9E2A-44CE-860D-2505833615F6}" destId="{E3D254B0-6468-4A33-9EFF-7830A4607754}" srcOrd="5" destOrd="0" presId="urn:microsoft.com/office/officeart/2008/layout/LinedList"/>
    <dgm:cxn modelId="{CD9A768D-21BA-4887-B448-70D1CFDB2358}" type="presParOf" srcId="{E3D254B0-6468-4A33-9EFF-7830A4607754}" destId="{3FAAEAF8-1E7E-4D3C-B09D-7D8F85D849E7}" srcOrd="0" destOrd="0" presId="urn:microsoft.com/office/officeart/2008/layout/LinedList"/>
    <dgm:cxn modelId="{5E2201D9-E031-4DB3-BF36-385A4ACAE3C5}" type="presParOf" srcId="{E3D254B0-6468-4A33-9EFF-7830A4607754}" destId="{8C229F7A-4DEA-457F-B404-7097C7014535}" srcOrd="1" destOrd="0" presId="urn:microsoft.com/office/officeart/2008/layout/LinedList"/>
    <dgm:cxn modelId="{5917E7C6-9809-4799-A99D-594C9C990826}" type="presParOf" srcId="{AC26493C-9E2A-44CE-860D-2505833615F6}" destId="{0752226E-F80F-43E7-AACB-3D992E2D0430}" srcOrd="6" destOrd="0" presId="urn:microsoft.com/office/officeart/2008/layout/LinedList"/>
    <dgm:cxn modelId="{26998043-2457-465B-A0F9-7348DB633BC2}" type="presParOf" srcId="{AC26493C-9E2A-44CE-860D-2505833615F6}" destId="{D5AA32EA-F135-487D-885D-B36D0EEC0A26}" srcOrd="7" destOrd="0" presId="urn:microsoft.com/office/officeart/2008/layout/LinedList"/>
    <dgm:cxn modelId="{3CB9FED9-A9E3-4260-9D06-9CF336F9AC44}" type="presParOf" srcId="{D5AA32EA-F135-487D-885D-B36D0EEC0A26}" destId="{26C266EC-067E-4D07-A861-2AB61B7AC172}" srcOrd="0" destOrd="0" presId="urn:microsoft.com/office/officeart/2008/layout/LinedList"/>
    <dgm:cxn modelId="{B7B00815-AE1D-4940-A006-334C5F2C5CE3}" type="presParOf" srcId="{D5AA32EA-F135-487D-885D-B36D0EEC0A26}" destId="{19BE6FC9-0F27-46B3-A013-0E475B5F284E}" srcOrd="1" destOrd="0" presId="urn:microsoft.com/office/officeart/2008/layout/LinedList"/>
    <dgm:cxn modelId="{CB168E71-1317-4A98-881B-7CB39DFBED60}" type="presParOf" srcId="{AC26493C-9E2A-44CE-860D-2505833615F6}" destId="{5300186F-662A-4E18-A307-8621223B242F}" srcOrd="8" destOrd="0" presId="urn:microsoft.com/office/officeart/2008/layout/LinedList"/>
    <dgm:cxn modelId="{09290DB7-088B-4C50-9B7F-E7EED259C119}" type="presParOf" srcId="{AC26493C-9E2A-44CE-860D-2505833615F6}" destId="{445DB0FF-B8A0-4980-AED9-DD70B835F8F4}" srcOrd="9" destOrd="0" presId="urn:microsoft.com/office/officeart/2008/layout/LinedList"/>
    <dgm:cxn modelId="{1769331B-6935-44A0-8240-48A93639188B}" type="presParOf" srcId="{445DB0FF-B8A0-4980-AED9-DD70B835F8F4}" destId="{0051F6F1-A5FD-49F6-840A-D0C08883CCDA}" srcOrd="0" destOrd="0" presId="urn:microsoft.com/office/officeart/2008/layout/LinedList"/>
    <dgm:cxn modelId="{C611D0A1-9B05-4E53-8A84-89294CAA3869}" type="presParOf" srcId="{445DB0FF-B8A0-4980-AED9-DD70B835F8F4}" destId="{D015B49C-F12C-4AAF-AFA4-D2B4A1D90CD8}" srcOrd="1" destOrd="0" presId="urn:microsoft.com/office/officeart/2008/layout/LinedList"/>
    <dgm:cxn modelId="{A0181ADE-6153-4D40-87F5-67163D713596}" type="presParOf" srcId="{AC26493C-9E2A-44CE-860D-2505833615F6}" destId="{D14985F7-9427-4291-AD83-31E59741BE26}" srcOrd="10" destOrd="0" presId="urn:microsoft.com/office/officeart/2008/layout/LinedList"/>
    <dgm:cxn modelId="{643FE57C-0EF4-4E87-BAD4-5BDC6F0D5547}" type="presParOf" srcId="{AC26493C-9E2A-44CE-860D-2505833615F6}" destId="{C8E00142-B42C-43EA-AA87-365837AF654F}" srcOrd="11" destOrd="0" presId="urn:microsoft.com/office/officeart/2008/layout/LinedList"/>
    <dgm:cxn modelId="{392067D2-3B34-44BA-8141-D1F378C0BAFC}" type="presParOf" srcId="{C8E00142-B42C-43EA-AA87-365837AF654F}" destId="{CD854CAE-794A-4AE4-89C7-9B68A36661B3}" srcOrd="0" destOrd="0" presId="urn:microsoft.com/office/officeart/2008/layout/LinedList"/>
    <dgm:cxn modelId="{3552DD27-1ED7-4AED-8D46-4BD97D8AFB68}" type="presParOf" srcId="{C8E00142-B42C-43EA-AA87-365837AF654F}" destId="{77CA2E21-BB0D-45A5-9E72-2E87807CA62D}" srcOrd="1" destOrd="0" presId="urn:microsoft.com/office/officeart/2008/layout/LinedList"/>
    <dgm:cxn modelId="{57FECDA1-B12C-4D7B-BCE3-7C13C3B497D2}" type="presParOf" srcId="{AC26493C-9E2A-44CE-860D-2505833615F6}" destId="{50080399-CA38-4E50-95B0-C03B71B37F9B}" srcOrd="12" destOrd="0" presId="urn:microsoft.com/office/officeart/2008/layout/LinedList"/>
    <dgm:cxn modelId="{2F611F8C-B61D-46AB-8AFB-B47FC75A0708}" type="presParOf" srcId="{AC26493C-9E2A-44CE-860D-2505833615F6}" destId="{C9BD6D14-5B8A-4480-8A2B-84EFF799C544}" srcOrd="13" destOrd="0" presId="urn:microsoft.com/office/officeart/2008/layout/LinedList"/>
    <dgm:cxn modelId="{1EB5D4AD-2EC9-4A3F-AAC5-95AFDC48F22B}" type="presParOf" srcId="{C9BD6D14-5B8A-4480-8A2B-84EFF799C544}" destId="{72904A01-86DD-41C0-9A24-85FB7B52BFC6}" srcOrd="0" destOrd="0" presId="urn:microsoft.com/office/officeart/2008/layout/LinedList"/>
    <dgm:cxn modelId="{54D4BD4A-85DB-42CB-BDCE-4D656CA8A001}" type="presParOf" srcId="{C9BD6D14-5B8A-4480-8A2B-84EFF799C544}" destId="{9A5D997C-C8E5-4030-A8FA-BE3612836C03}" srcOrd="1" destOrd="0" presId="urn:microsoft.com/office/officeart/2008/layout/LinedList"/>
    <dgm:cxn modelId="{AD15E02C-4155-452A-B3EE-DEDEBABFBBD4}" type="presParOf" srcId="{AC26493C-9E2A-44CE-860D-2505833615F6}" destId="{AD275353-E7F7-4055-B825-6A7B16AEC999}" srcOrd="14" destOrd="0" presId="urn:microsoft.com/office/officeart/2008/layout/LinedList"/>
    <dgm:cxn modelId="{857D27D1-24DB-433B-AFD6-E079CEBB6AD5}" type="presParOf" srcId="{AC26493C-9E2A-44CE-860D-2505833615F6}" destId="{E7CA378A-B4A7-4F58-9CC9-4C5C9CB7472B}" srcOrd="15" destOrd="0" presId="urn:microsoft.com/office/officeart/2008/layout/LinedList"/>
    <dgm:cxn modelId="{5F430F5D-C12B-47BD-91C3-634082A5805A}" type="presParOf" srcId="{E7CA378A-B4A7-4F58-9CC9-4C5C9CB7472B}" destId="{90BC1ED6-92D3-4932-B56C-BE5B64A38298}" srcOrd="0" destOrd="0" presId="urn:microsoft.com/office/officeart/2008/layout/LinedList"/>
    <dgm:cxn modelId="{A5A2FCFC-5CC5-467E-B2DF-045B60925831}" type="presParOf" srcId="{E7CA378A-B4A7-4F58-9CC9-4C5C9CB7472B}" destId="{13291A01-081E-48CF-BF2F-CE0B8FE00A5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7C132A-9635-4AC8-98BB-7A3F6DF49A9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983698E-8581-4D4B-831A-42FDCAC5570F}">
      <dgm:prSet/>
      <dgm:spPr/>
      <dgm:t>
        <a:bodyPr/>
        <a:lstStyle/>
        <a:p>
          <a:r>
            <a:rPr lang="ru-RU" b="1" baseline="0"/>
            <a:t>Бүйрек үсті безі </a:t>
          </a:r>
          <a:r>
            <a:rPr lang="ru-RU" u="sng" baseline="0"/>
            <a:t>сыртқы қыртыс қабатынан</a:t>
          </a:r>
          <a:r>
            <a:rPr lang="ru-RU" baseline="0"/>
            <a:t> және </a:t>
          </a:r>
          <a:r>
            <a:rPr lang="ru-RU" u="sng" baseline="0"/>
            <a:t>ішкі ми</a:t>
          </a:r>
          <a:r>
            <a:rPr lang="ru-RU" baseline="0"/>
            <a:t> затынан тұрады</a:t>
          </a:r>
          <a:r>
            <a:rPr lang="ru-RU" b="1" baseline="0"/>
            <a:t>.</a:t>
          </a:r>
          <a:endParaRPr lang="en-US"/>
        </a:p>
      </dgm:t>
    </dgm:pt>
    <dgm:pt modelId="{90ED0230-CE85-498E-819C-D8A650D24044}" type="parTrans" cxnId="{ACAFC758-C031-4073-9352-98AF903B2788}">
      <dgm:prSet/>
      <dgm:spPr/>
      <dgm:t>
        <a:bodyPr/>
        <a:lstStyle/>
        <a:p>
          <a:endParaRPr lang="en-US"/>
        </a:p>
      </dgm:t>
    </dgm:pt>
    <dgm:pt modelId="{3E489802-6E4B-4451-A75B-879150F36A8D}" type="sibTrans" cxnId="{ACAFC758-C031-4073-9352-98AF903B2788}">
      <dgm:prSet/>
      <dgm:spPr/>
      <dgm:t>
        <a:bodyPr/>
        <a:lstStyle/>
        <a:p>
          <a:endParaRPr lang="en-US"/>
        </a:p>
      </dgm:t>
    </dgm:pt>
    <dgm:pt modelId="{E4999B2C-C02A-495E-B708-B2E1129BFD0A}">
      <dgm:prSet/>
      <dgm:spPr/>
      <dgm:t>
        <a:bodyPr/>
        <a:lstStyle/>
        <a:p>
          <a:r>
            <a:rPr lang="ru-RU" b="1" baseline="0"/>
            <a:t>Сыртқы қыртыс гормондары</a:t>
          </a:r>
          <a:r>
            <a:rPr lang="ru-RU" baseline="0"/>
            <a:t> — </a:t>
          </a:r>
          <a:r>
            <a:rPr lang="ru-RU" b="1" baseline="0"/>
            <a:t>кортикостероидтар</a:t>
          </a:r>
          <a:r>
            <a:rPr lang="ru-RU" baseline="0"/>
            <a:t> ағзаның экстремальды жағдайларға төтеп беруін қамтамасыз етеді: </a:t>
          </a:r>
          <a:r>
            <a:rPr lang="ru-RU" b="1" baseline="0"/>
            <a:t>кортикостерон, кортизол және альдостерон.</a:t>
          </a:r>
          <a:endParaRPr lang="en-US"/>
        </a:p>
      </dgm:t>
    </dgm:pt>
    <dgm:pt modelId="{4D2B0D74-88A7-4852-A36D-908231451256}" type="parTrans" cxnId="{3329918E-13E1-4F64-8383-BBB4248A37C5}">
      <dgm:prSet/>
      <dgm:spPr/>
      <dgm:t>
        <a:bodyPr/>
        <a:lstStyle/>
        <a:p>
          <a:endParaRPr lang="en-US"/>
        </a:p>
      </dgm:t>
    </dgm:pt>
    <dgm:pt modelId="{813481AC-5D98-4E53-BFE5-4675F94993D5}" type="sibTrans" cxnId="{3329918E-13E1-4F64-8383-BBB4248A37C5}">
      <dgm:prSet/>
      <dgm:spPr/>
      <dgm:t>
        <a:bodyPr/>
        <a:lstStyle/>
        <a:p>
          <a:endParaRPr lang="en-US"/>
        </a:p>
      </dgm:t>
    </dgm:pt>
    <dgm:pt modelId="{64D7B7EF-4018-442D-A253-026988BA3333}">
      <dgm:prSet/>
      <dgm:spPr/>
      <dgm:t>
        <a:bodyPr/>
        <a:lstStyle/>
        <a:p>
          <a:r>
            <a:rPr lang="ru-RU" b="1" baseline="0"/>
            <a:t>Кортикостерон</a:t>
          </a:r>
          <a:r>
            <a:rPr lang="ru-RU" baseline="0"/>
            <a:t> мен </a:t>
          </a:r>
          <a:r>
            <a:rPr lang="ru-RU" b="1" baseline="0"/>
            <a:t>кортизол</a:t>
          </a:r>
          <a:r>
            <a:rPr lang="ru-RU" baseline="0"/>
            <a:t> көмірсудың алмасуына қатысады. </a:t>
          </a:r>
          <a:endParaRPr lang="en-US"/>
        </a:p>
      </dgm:t>
    </dgm:pt>
    <dgm:pt modelId="{2AD3A624-0CEC-471B-9F16-C5A9AB50BF60}" type="parTrans" cxnId="{05FCE994-B610-46DD-997B-29693DC641A1}">
      <dgm:prSet/>
      <dgm:spPr/>
      <dgm:t>
        <a:bodyPr/>
        <a:lstStyle/>
        <a:p>
          <a:endParaRPr lang="en-US"/>
        </a:p>
      </dgm:t>
    </dgm:pt>
    <dgm:pt modelId="{A704CCBF-DBD3-4959-A40D-E5841F82F895}" type="sibTrans" cxnId="{05FCE994-B610-46DD-997B-29693DC641A1}">
      <dgm:prSet/>
      <dgm:spPr/>
      <dgm:t>
        <a:bodyPr/>
        <a:lstStyle/>
        <a:p>
          <a:endParaRPr lang="en-US"/>
        </a:p>
      </dgm:t>
    </dgm:pt>
    <dgm:pt modelId="{240B0A45-FC0A-4C02-987A-C12878390699}">
      <dgm:prSet/>
      <dgm:spPr/>
      <dgm:t>
        <a:bodyPr/>
        <a:lstStyle/>
        <a:p>
          <a:r>
            <a:rPr lang="ru-RU" b="1" baseline="0"/>
            <a:t>Альдестерон</a:t>
          </a:r>
          <a:r>
            <a:rPr lang="ru-RU" baseline="0"/>
            <a:t> көмірсудың алмасуына қатыспайды,ол электролиттердің және судың алмасыун ретейді.</a:t>
          </a:r>
          <a:endParaRPr lang="en-US"/>
        </a:p>
      </dgm:t>
    </dgm:pt>
    <dgm:pt modelId="{2E02A194-05F7-49C3-9C0D-A57263F34F58}" type="parTrans" cxnId="{910A9B1D-AFCA-42CD-84B6-D54DCF5A9B55}">
      <dgm:prSet/>
      <dgm:spPr/>
      <dgm:t>
        <a:bodyPr/>
        <a:lstStyle/>
        <a:p>
          <a:endParaRPr lang="en-US"/>
        </a:p>
      </dgm:t>
    </dgm:pt>
    <dgm:pt modelId="{2A5C31AB-C077-4E6E-9638-C2388B2DB0AD}" type="sibTrans" cxnId="{910A9B1D-AFCA-42CD-84B6-D54DCF5A9B55}">
      <dgm:prSet/>
      <dgm:spPr/>
      <dgm:t>
        <a:bodyPr/>
        <a:lstStyle/>
        <a:p>
          <a:endParaRPr lang="en-US"/>
        </a:p>
      </dgm:t>
    </dgm:pt>
    <dgm:pt modelId="{B212049D-7835-4848-B325-FAB27714889D}">
      <dgm:prSet/>
      <dgm:spPr/>
      <dgm:t>
        <a:bodyPr/>
        <a:lstStyle/>
        <a:p>
          <a:r>
            <a:rPr lang="kk-KZ" b="1" baseline="0"/>
            <a:t>Ми заты екі түрлі гормон бөледі</a:t>
          </a:r>
          <a:r>
            <a:rPr lang="kk-KZ" baseline="0"/>
            <a:t>: </a:t>
          </a:r>
          <a:r>
            <a:rPr lang="kk-KZ" b="1" baseline="0"/>
            <a:t>адреналин</a:t>
          </a:r>
          <a:r>
            <a:rPr lang="kk-KZ" baseline="0"/>
            <a:t> және </a:t>
          </a:r>
          <a:r>
            <a:rPr lang="kk-KZ" b="1" baseline="0"/>
            <a:t>норадреналин</a:t>
          </a:r>
          <a:r>
            <a:rPr lang="ru-RU" b="1" baseline="0"/>
            <a:t>- </a:t>
          </a:r>
          <a:r>
            <a:rPr lang="kk-KZ" b="1" baseline="0"/>
            <a:t>катехоламиндер</a:t>
          </a:r>
          <a:r>
            <a:rPr lang="kk-KZ" baseline="0"/>
            <a:t> тобына жатады.Жүйке жүйесінің медиаторы.</a:t>
          </a:r>
          <a:endParaRPr lang="en-US"/>
        </a:p>
      </dgm:t>
    </dgm:pt>
    <dgm:pt modelId="{0A0D48E2-6B6A-49A0-B485-98A0547EFC94}" type="parTrans" cxnId="{E4F5769B-5A98-49F4-935A-D247DE3CC1A5}">
      <dgm:prSet/>
      <dgm:spPr/>
      <dgm:t>
        <a:bodyPr/>
        <a:lstStyle/>
        <a:p>
          <a:endParaRPr lang="en-US"/>
        </a:p>
      </dgm:t>
    </dgm:pt>
    <dgm:pt modelId="{51E6FEF1-8082-4BA7-B409-253D0597BEDF}" type="sibTrans" cxnId="{E4F5769B-5A98-49F4-935A-D247DE3CC1A5}">
      <dgm:prSet/>
      <dgm:spPr/>
      <dgm:t>
        <a:bodyPr/>
        <a:lstStyle/>
        <a:p>
          <a:endParaRPr lang="en-US"/>
        </a:p>
      </dgm:t>
    </dgm:pt>
    <dgm:pt modelId="{BC38BB6B-4706-42FF-8732-9DDD0062302C}">
      <dgm:prSet/>
      <dgm:spPr/>
      <dgm:t>
        <a:bodyPr/>
        <a:lstStyle/>
        <a:p>
          <a:r>
            <a:rPr lang="kk-KZ" baseline="0"/>
            <a:t>Адреналин негізінен көмірсудың алмасуына және біршама ғана липидтердің алмасуына әсер етеді. Майдың ыдырауын активтендіреді, бос май қышқылдарының мөлшерін көбейтеді және май қышқылы түзілуін тежейді. </a:t>
          </a:r>
          <a:endParaRPr lang="en-US"/>
        </a:p>
      </dgm:t>
    </dgm:pt>
    <dgm:pt modelId="{717F2804-FE58-49DA-97B4-40378160FAE5}" type="parTrans" cxnId="{7BE7965B-0D32-449A-BE42-540023B5EA7F}">
      <dgm:prSet/>
      <dgm:spPr/>
      <dgm:t>
        <a:bodyPr/>
        <a:lstStyle/>
        <a:p>
          <a:endParaRPr lang="en-US"/>
        </a:p>
      </dgm:t>
    </dgm:pt>
    <dgm:pt modelId="{EDD33DCC-C6F3-4B9E-BE00-BB7D8FD74273}" type="sibTrans" cxnId="{7BE7965B-0D32-449A-BE42-540023B5EA7F}">
      <dgm:prSet/>
      <dgm:spPr/>
      <dgm:t>
        <a:bodyPr/>
        <a:lstStyle/>
        <a:p>
          <a:endParaRPr lang="en-US"/>
        </a:p>
      </dgm:t>
    </dgm:pt>
    <dgm:pt modelId="{355F7B2E-B912-488D-BEEA-E28018E5845E}">
      <dgm:prSet/>
      <dgm:spPr/>
      <dgm:t>
        <a:bodyPr/>
        <a:lstStyle/>
        <a:p>
          <a:r>
            <a:rPr lang="kk-KZ" baseline="0"/>
            <a:t>Адреналин жүректі жиі соқтырады, артериялық қан тамыры саңылауын кеңейтеді. Ал норадреналин қан тамырларына келетін нерв ұшына әсер ету арқылы қан қысымын арттырады, қан тамыры саңылауы тарылады.</a:t>
          </a:r>
          <a:endParaRPr lang="en-US"/>
        </a:p>
      </dgm:t>
    </dgm:pt>
    <dgm:pt modelId="{6B675AFB-5292-4792-8DB1-A3574184C2BB}" type="parTrans" cxnId="{F6AD16A0-8391-435E-8A9C-6D9F8390BBE4}">
      <dgm:prSet/>
      <dgm:spPr/>
      <dgm:t>
        <a:bodyPr/>
        <a:lstStyle/>
        <a:p>
          <a:endParaRPr lang="en-US"/>
        </a:p>
      </dgm:t>
    </dgm:pt>
    <dgm:pt modelId="{39E51EC9-72F0-409C-8FFC-4AF0B6B5ADC5}" type="sibTrans" cxnId="{F6AD16A0-8391-435E-8A9C-6D9F8390BBE4}">
      <dgm:prSet/>
      <dgm:spPr/>
      <dgm:t>
        <a:bodyPr/>
        <a:lstStyle/>
        <a:p>
          <a:endParaRPr lang="en-US"/>
        </a:p>
      </dgm:t>
    </dgm:pt>
    <dgm:pt modelId="{9CF83F53-88A1-45E1-8118-29F6A8500590}" type="pres">
      <dgm:prSet presAssocID="{337C132A-9635-4AC8-98BB-7A3F6DF49A9E}" presName="vert0" presStyleCnt="0">
        <dgm:presLayoutVars>
          <dgm:dir/>
          <dgm:animOne val="branch"/>
          <dgm:animLvl val="lvl"/>
        </dgm:presLayoutVars>
      </dgm:prSet>
      <dgm:spPr/>
    </dgm:pt>
    <dgm:pt modelId="{9D69EDD8-C319-4734-9912-8DFF8079D0E4}" type="pres">
      <dgm:prSet presAssocID="{0983698E-8581-4D4B-831A-42FDCAC5570F}" presName="thickLine" presStyleLbl="alignNode1" presStyleIdx="0" presStyleCnt="7"/>
      <dgm:spPr/>
    </dgm:pt>
    <dgm:pt modelId="{355E2B1E-AB51-4870-9EA2-498D2361CE66}" type="pres">
      <dgm:prSet presAssocID="{0983698E-8581-4D4B-831A-42FDCAC5570F}" presName="horz1" presStyleCnt="0"/>
      <dgm:spPr/>
    </dgm:pt>
    <dgm:pt modelId="{7439A36E-857B-446B-B9F1-149524DECDA2}" type="pres">
      <dgm:prSet presAssocID="{0983698E-8581-4D4B-831A-42FDCAC5570F}" presName="tx1" presStyleLbl="revTx" presStyleIdx="0" presStyleCnt="7"/>
      <dgm:spPr/>
    </dgm:pt>
    <dgm:pt modelId="{1861ACE6-1E66-4B04-930F-DA0AA8590345}" type="pres">
      <dgm:prSet presAssocID="{0983698E-8581-4D4B-831A-42FDCAC5570F}" presName="vert1" presStyleCnt="0"/>
      <dgm:spPr/>
    </dgm:pt>
    <dgm:pt modelId="{210C6BA8-813A-4361-AB2C-A03B909169E7}" type="pres">
      <dgm:prSet presAssocID="{E4999B2C-C02A-495E-B708-B2E1129BFD0A}" presName="thickLine" presStyleLbl="alignNode1" presStyleIdx="1" presStyleCnt="7"/>
      <dgm:spPr/>
    </dgm:pt>
    <dgm:pt modelId="{E040CFAF-CFA7-48D7-8CD1-CF7A4D956B75}" type="pres">
      <dgm:prSet presAssocID="{E4999B2C-C02A-495E-B708-B2E1129BFD0A}" presName="horz1" presStyleCnt="0"/>
      <dgm:spPr/>
    </dgm:pt>
    <dgm:pt modelId="{7E4A9E9F-50F5-4A39-9CEB-3BCF7749187E}" type="pres">
      <dgm:prSet presAssocID="{E4999B2C-C02A-495E-B708-B2E1129BFD0A}" presName="tx1" presStyleLbl="revTx" presStyleIdx="1" presStyleCnt="7"/>
      <dgm:spPr/>
    </dgm:pt>
    <dgm:pt modelId="{A3BFD8FC-2AE4-4DF2-A43A-57372EDE16C4}" type="pres">
      <dgm:prSet presAssocID="{E4999B2C-C02A-495E-B708-B2E1129BFD0A}" presName="vert1" presStyleCnt="0"/>
      <dgm:spPr/>
    </dgm:pt>
    <dgm:pt modelId="{BF19FB01-53CE-4866-A72F-165ECC33DF23}" type="pres">
      <dgm:prSet presAssocID="{64D7B7EF-4018-442D-A253-026988BA3333}" presName="thickLine" presStyleLbl="alignNode1" presStyleIdx="2" presStyleCnt="7"/>
      <dgm:spPr/>
    </dgm:pt>
    <dgm:pt modelId="{197ADDED-599C-49AD-BEA0-7BCAEBF94717}" type="pres">
      <dgm:prSet presAssocID="{64D7B7EF-4018-442D-A253-026988BA3333}" presName="horz1" presStyleCnt="0"/>
      <dgm:spPr/>
    </dgm:pt>
    <dgm:pt modelId="{B714614C-38F8-4769-ACD9-C3B689CAF249}" type="pres">
      <dgm:prSet presAssocID="{64D7B7EF-4018-442D-A253-026988BA3333}" presName="tx1" presStyleLbl="revTx" presStyleIdx="2" presStyleCnt="7"/>
      <dgm:spPr/>
    </dgm:pt>
    <dgm:pt modelId="{6B863F3A-92EA-488C-979A-A12FA9424A5F}" type="pres">
      <dgm:prSet presAssocID="{64D7B7EF-4018-442D-A253-026988BA3333}" presName="vert1" presStyleCnt="0"/>
      <dgm:spPr/>
    </dgm:pt>
    <dgm:pt modelId="{FFA6B5FF-B152-40A2-96D6-CC37BF168753}" type="pres">
      <dgm:prSet presAssocID="{240B0A45-FC0A-4C02-987A-C12878390699}" presName="thickLine" presStyleLbl="alignNode1" presStyleIdx="3" presStyleCnt="7"/>
      <dgm:spPr/>
    </dgm:pt>
    <dgm:pt modelId="{AE061130-EF0B-4FDB-B6BD-0BD6F908C6C0}" type="pres">
      <dgm:prSet presAssocID="{240B0A45-FC0A-4C02-987A-C12878390699}" presName="horz1" presStyleCnt="0"/>
      <dgm:spPr/>
    </dgm:pt>
    <dgm:pt modelId="{037F8622-9E5F-4DBB-83F2-2E9D5A76BF6E}" type="pres">
      <dgm:prSet presAssocID="{240B0A45-FC0A-4C02-987A-C12878390699}" presName="tx1" presStyleLbl="revTx" presStyleIdx="3" presStyleCnt="7"/>
      <dgm:spPr/>
    </dgm:pt>
    <dgm:pt modelId="{2126418E-F533-41C2-BD50-9A11C912B7AE}" type="pres">
      <dgm:prSet presAssocID="{240B0A45-FC0A-4C02-987A-C12878390699}" presName="vert1" presStyleCnt="0"/>
      <dgm:spPr/>
    </dgm:pt>
    <dgm:pt modelId="{3AFF6390-6251-4C94-827B-F8979868042B}" type="pres">
      <dgm:prSet presAssocID="{B212049D-7835-4848-B325-FAB27714889D}" presName="thickLine" presStyleLbl="alignNode1" presStyleIdx="4" presStyleCnt="7"/>
      <dgm:spPr/>
    </dgm:pt>
    <dgm:pt modelId="{38E9477F-1D76-4E90-B885-A22696EF8E23}" type="pres">
      <dgm:prSet presAssocID="{B212049D-7835-4848-B325-FAB27714889D}" presName="horz1" presStyleCnt="0"/>
      <dgm:spPr/>
    </dgm:pt>
    <dgm:pt modelId="{30065EAA-CEE9-4CA2-AED9-6EAA376F0944}" type="pres">
      <dgm:prSet presAssocID="{B212049D-7835-4848-B325-FAB27714889D}" presName="tx1" presStyleLbl="revTx" presStyleIdx="4" presStyleCnt="7"/>
      <dgm:spPr/>
    </dgm:pt>
    <dgm:pt modelId="{6D547831-4CEC-4E6D-A3B6-20BB4DA961F4}" type="pres">
      <dgm:prSet presAssocID="{B212049D-7835-4848-B325-FAB27714889D}" presName="vert1" presStyleCnt="0"/>
      <dgm:spPr/>
    </dgm:pt>
    <dgm:pt modelId="{7816AD9E-57F7-41A2-BA60-BD0F482FDA45}" type="pres">
      <dgm:prSet presAssocID="{BC38BB6B-4706-42FF-8732-9DDD0062302C}" presName="thickLine" presStyleLbl="alignNode1" presStyleIdx="5" presStyleCnt="7"/>
      <dgm:spPr/>
    </dgm:pt>
    <dgm:pt modelId="{21870F43-A9C3-433C-A54C-1594C04C8013}" type="pres">
      <dgm:prSet presAssocID="{BC38BB6B-4706-42FF-8732-9DDD0062302C}" presName="horz1" presStyleCnt="0"/>
      <dgm:spPr/>
    </dgm:pt>
    <dgm:pt modelId="{40AE047B-EEDE-4975-9B90-7A5CBA5499D5}" type="pres">
      <dgm:prSet presAssocID="{BC38BB6B-4706-42FF-8732-9DDD0062302C}" presName="tx1" presStyleLbl="revTx" presStyleIdx="5" presStyleCnt="7"/>
      <dgm:spPr/>
    </dgm:pt>
    <dgm:pt modelId="{A1976A2D-95C4-4885-BFED-103992D9607C}" type="pres">
      <dgm:prSet presAssocID="{BC38BB6B-4706-42FF-8732-9DDD0062302C}" presName="vert1" presStyleCnt="0"/>
      <dgm:spPr/>
    </dgm:pt>
    <dgm:pt modelId="{7FB61A75-EA9A-409F-B12B-3A9280135572}" type="pres">
      <dgm:prSet presAssocID="{355F7B2E-B912-488D-BEEA-E28018E5845E}" presName="thickLine" presStyleLbl="alignNode1" presStyleIdx="6" presStyleCnt="7"/>
      <dgm:spPr/>
    </dgm:pt>
    <dgm:pt modelId="{F6AA67BB-5A6E-463D-A198-424A848F2618}" type="pres">
      <dgm:prSet presAssocID="{355F7B2E-B912-488D-BEEA-E28018E5845E}" presName="horz1" presStyleCnt="0"/>
      <dgm:spPr/>
    </dgm:pt>
    <dgm:pt modelId="{FB474BA6-453B-447B-81CB-C2CF81516665}" type="pres">
      <dgm:prSet presAssocID="{355F7B2E-B912-488D-BEEA-E28018E5845E}" presName="tx1" presStyleLbl="revTx" presStyleIdx="6" presStyleCnt="7"/>
      <dgm:spPr/>
    </dgm:pt>
    <dgm:pt modelId="{BE8C078C-49E0-4FA4-A5EC-2BA71A5326E3}" type="pres">
      <dgm:prSet presAssocID="{355F7B2E-B912-488D-BEEA-E28018E5845E}" presName="vert1" presStyleCnt="0"/>
      <dgm:spPr/>
    </dgm:pt>
  </dgm:ptLst>
  <dgm:cxnLst>
    <dgm:cxn modelId="{64D48511-0460-4737-9A26-7E40CBEFEF24}" type="presOf" srcId="{E4999B2C-C02A-495E-B708-B2E1129BFD0A}" destId="{7E4A9E9F-50F5-4A39-9CEB-3BCF7749187E}" srcOrd="0" destOrd="0" presId="urn:microsoft.com/office/officeart/2008/layout/LinedList"/>
    <dgm:cxn modelId="{910A9B1D-AFCA-42CD-84B6-D54DCF5A9B55}" srcId="{337C132A-9635-4AC8-98BB-7A3F6DF49A9E}" destId="{240B0A45-FC0A-4C02-987A-C12878390699}" srcOrd="3" destOrd="0" parTransId="{2E02A194-05F7-49C3-9C0D-A57263F34F58}" sibTransId="{2A5C31AB-C077-4E6E-9638-C2388B2DB0AD}"/>
    <dgm:cxn modelId="{7875201F-6408-4FCF-B15D-E0A9F5CE5AB5}" type="presOf" srcId="{B212049D-7835-4848-B325-FAB27714889D}" destId="{30065EAA-CEE9-4CA2-AED9-6EAA376F0944}" srcOrd="0" destOrd="0" presId="urn:microsoft.com/office/officeart/2008/layout/LinedList"/>
    <dgm:cxn modelId="{61F19333-22EB-46C6-A1E3-9A3CDC3802BC}" type="presOf" srcId="{337C132A-9635-4AC8-98BB-7A3F6DF49A9E}" destId="{9CF83F53-88A1-45E1-8118-29F6A8500590}" srcOrd="0" destOrd="0" presId="urn:microsoft.com/office/officeart/2008/layout/LinedList"/>
    <dgm:cxn modelId="{7C9E7836-9ED7-4836-B10A-A736192A7142}" type="presOf" srcId="{0983698E-8581-4D4B-831A-42FDCAC5570F}" destId="{7439A36E-857B-446B-B9F1-149524DECDA2}" srcOrd="0" destOrd="0" presId="urn:microsoft.com/office/officeart/2008/layout/LinedList"/>
    <dgm:cxn modelId="{7BE7965B-0D32-449A-BE42-540023B5EA7F}" srcId="{337C132A-9635-4AC8-98BB-7A3F6DF49A9E}" destId="{BC38BB6B-4706-42FF-8732-9DDD0062302C}" srcOrd="5" destOrd="0" parTransId="{717F2804-FE58-49DA-97B4-40378160FAE5}" sibTransId="{EDD33DCC-C6F3-4B9E-BE00-BB7D8FD74273}"/>
    <dgm:cxn modelId="{A4B9F350-15AB-4A8B-AB2A-358E47C32B67}" type="presOf" srcId="{BC38BB6B-4706-42FF-8732-9DDD0062302C}" destId="{40AE047B-EEDE-4975-9B90-7A5CBA5499D5}" srcOrd="0" destOrd="0" presId="urn:microsoft.com/office/officeart/2008/layout/LinedList"/>
    <dgm:cxn modelId="{41C7E473-17EF-42D5-BA70-23DA94406B69}" type="presOf" srcId="{240B0A45-FC0A-4C02-987A-C12878390699}" destId="{037F8622-9E5F-4DBB-83F2-2E9D5A76BF6E}" srcOrd="0" destOrd="0" presId="urn:microsoft.com/office/officeart/2008/layout/LinedList"/>
    <dgm:cxn modelId="{ACAFC758-C031-4073-9352-98AF903B2788}" srcId="{337C132A-9635-4AC8-98BB-7A3F6DF49A9E}" destId="{0983698E-8581-4D4B-831A-42FDCAC5570F}" srcOrd="0" destOrd="0" parTransId="{90ED0230-CE85-498E-819C-D8A650D24044}" sibTransId="{3E489802-6E4B-4451-A75B-879150F36A8D}"/>
    <dgm:cxn modelId="{3329918E-13E1-4F64-8383-BBB4248A37C5}" srcId="{337C132A-9635-4AC8-98BB-7A3F6DF49A9E}" destId="{E4999B2C-C02A-495E-B708-B2E1129BFD0A}" srcOrd="1" destOrd="0" parTransId="{4D2B0D74-88A7-4852-A36D-908231451256}" sibTransId="{813481AC-5D98-4E53-BFE5-4675F94993D5}"/>
    <dgm:cxn modelId="{05FCE994-B610-46DD-997B-29693DC641A1}" srcId="{337C132A-9635-4AC8-98BB-7A3F6DF49A9E}" destId="{64D7B7EF-4018-442D-A253-026988BA3333}" srcOrd="2" destOrd="0" parTransId="{2AD3A624-0CEC-471B-9F16-C5A9AB50BF60}" sibTransId="{A704CCBF-DBD3-4959-A40D-E5841F82F895}"/>
    <dgm:cxn modelId="{E4F5769B-5A98-49F4-935A-D247DE3CC1A5}" srcId="{337C132A-9635-4AC8-98BB-7A3F6DF49A9E}" destId="{B212049D-7835-4848-B325-FAB27714889D}" srcOrd="4" destOrd="0" parTransId="{0A0D48E2-6B6A-49A0-B485-98A0547EFC94}" sibTransId="{51E6FEF1-8082-4BA7-B409-253D0597BEDF}"/>
    <dgm:cxn modelId="{F6AD16A0-8391-435E-8A9C-6D9F8390BBE4}" srcId="{337C132A-9635-4AC8-98BB-7A3F6DF49A9E}" destId="{355F7B2E-B912-488D-BEEA-E28018E5845E}" srcOrd="6" destOrd="0" parTransId="{6B675AFB-5292-4792-8DB1-A3574184C2BB}" sibTransId="{39E51EC9-72F0-409C-8FFC-4AF0B6B5ADC5}"/>
    <dgm:cxn modelId="{5DD925AB-1596-4DCD-9476-AB61C49F71B5}" type="presOf" srcId="{355F7B2E-B912-488D-BEEA-E28018E5845E}" destId="{FB474BA6-453B-447B-81CB-C2CF81516665}" srcOrd="0" destOrd="0" presId="urn:microsoft.com/office/officeart/2008/layout/LinedList"/>
    <dgm:cxn modelId="{C1E6DDF6-1208-40F2-8D86-CB83906E3362}" type="presOf" srcId="{64D7B7EF-4018-442D-A253-026988BA3333}" destId="{B714614C-38F8-4769-ACD9-C3B689CAF249}" srcOrd="0" destOrd="0" presId="urn:microsoft.com/office/officeart/2008/layout/LinedList"/>
    <dgm:cxn modelId="{869F37E4-0EA5-465E-8604-0A623B0FC4F0}" type="presParOf" srcId="{9CF83F53-88A1-45E1-8118-29F6A8500590}" destId="{9D69EDD8-C319-4734-9912-8DFF8079D0E4}" srcOrd="0" destOrd="0" presId="urn:microsoft.com/office/officeart/2008/layout/LinedList"/>
    <dgm:cxn modelId="{882AD6E4-9330-450B-B486-B840DEDA0298}" type="presParOf" srcId="{9CF83F53-88A1-45E1-8118-29F6A8500590}" destId="{355E2B1E-AB51-4870-9EA2-498D2361CE66}" srcOrd="1" destOrd="0" presId="urn:microsoft.com/office/officeart/2008/layout/LinedList"/>
    <dgm:cxn modelId="{4CB5D933-1419-4FCD-9D12-50BABE6ED7D4}" type="presParOf" srcId="{355E2B1E-AB51-4870-9EA2-498D2361CE66}" destId="{7439A36E-857B-446B-B9F1-149524DECDA2}" srcOrd="0" destOrd="0" presId="urn:microsoft.com/office/officeart/2008/layout/LinedList"/>
    <dgm:cxn modelId="{36A2B772-E99D-4771-B755-6CF4CB41EB13}" type="presParOf" srcId="{355E2B1E-AB51-4870-9EA2-498D2361CE66}" destId="{1861ACE6-1E66-4B04-930F-DA0AA8590345}" srcOrd="1" destOrd="0" presId="urn:microsoft.com/office/officeart/2008/layout/LinedList"/>
    <dgm:cxn modelId="{5EE68E70-1792-4CD6-8011-1DC9608B55D7}" type="presParOf" srcId="{9CF83F53-88A1-45E1-8118-29F6A8500590}" destId="{210C6BA8-813A-4361-AB2C-A03B909169E7}" srcOrd="2" destOrd="0" presId="urn:microsoft.com/office/officeart/2008/layout/LinedList"/>
    <dgm:cxn modelId="{1D5F985E-7B09-44F0-AC84-F7C85859BB93}" type="presParOf" srcId="{9CF83F53-88A1-45E1-8118-29F6A8500590}" destId="{E040CFAF-CFA7-48D7-8CD1-CF7A4D956B75}" srcOrd="3" destOrd="0" presId="urn:microsoft.com/office/officeart/2008/layout/LinedList"/>
    <dgm:cxn modelId="{392485D6-D2D6-40F1-9EDC-0E1506E86D47}" type="presParOf" srcId="{E040CFAF-CFA7-48D7-8CD1-CF7A4D956B75}" destId="{7E4A9E9F-50F5-4A39-9CEB-3BCF7749187E}" srcOrd="0" destOrd="0" presId="urn:microsoft.com/office/officeart/2008/layout/LinedList"/>
    <dgm:cxn modelId="{508D7400-AFD1-49C8-B8CA-CD2C6D498D89}" type="presParOf" srcId="{E040CFAF-CFA7-48D7-8CD1-CF7A4D956B75}" destId="{A3BFD8FC-2AE4-4DF2-A43A-57372EDE16C4}" srcOrd="1" destOrd="0" presId="urn:microsoft.com/office/officeart/2008/layout/LinedList"/>
    <dgm:cxn modelId="{5A94E642-20A6-4B45-958A-FC499C9F7C0F}" type="presParOf" srcId="{9CF83F53-88A1-45E1-8118-29F6A8500590}" destId="{BF19FB01-53CE-4866-A72F-165ECC33DF23}" srcOrd="4" destOrd="0" presId="urn:microsoft.com/office/officeart/2008/layout/LinedList"/>
    <dgm:cxn modelId="{B6A4D97D-032E-4A5F-A68C-3A365F145520}" type="presParOf" srcId="{9CF83F53-88A1-45E1-8118-29F6A8500590}" destId="{197ADDED-599C-49AD-BEA0-7BCAEBF94717}" srcOrd="5" destOrd="0" presId="urn:microsoft.com/office/officeart/2008/layout/LinedList"/>
    <dgm:cxn modelId="{572429C9-F684-410D-B764-1D898F7A428F}" type="presParOf" srcId="{197ADDED-599C-49AD-BEA0-7BCAEBF94717}" destId="{B714614C-38F8-4769-ACD9-C3B689CAF249}" srcOrd="0" destOrd="0" presId="urn:microsoft.com/office/officeart/2008/layout/LinedList"/>
    <dgm:cxn modelId="{B8766976-1A9F-4F4C-89D1-278769125F98}" type="presParOf" srcId="{197ADDED-599C-49AD-BEA0-7BCAEBF94717}" destId="{6B863F3A-92EA-488C-979A-A12FA9424A5F}" srcOrd="1" destOrd="0" presId="urn:microsoft.com/office/officeart/2008/layout/LinedList"/>
    <dgm:cxn modelId="{2E1BDF62-2CAF-4DBA-ACC8-5642B9957201}" type="presParOf" srcId="{9CF83F53-88A1-45E1-8118-29F6A8500590}" destId="{FFA6B5FF-B152-40A2-96D6-CC37BF168753}" srcOrd="6" destOrd="0" presId="urn:microsoft.com/office/officeart/2008/layout/LinedList"/>
    <dgm:cxn modelId="{51459860-13DB-4AA1-97E2-6A1104F72A8A}" type="presParOf" srcId="{9CF83F53-88A1-45E1-8118-29F6A8500590}" destId="{AE061130-EF0B-4FDB-B6BD-0BD6F908C6C0}" srcOrd="7" destOrd="0" presId="urn:microsoft.com/office/officeart/2008/layout/LinedList"/>
    <dgm:cxn modelId="{6DED607C-B566-4656-9BFB-2F5881A4E2B8}" type="presParOf" srcId="{AE061130-EF0B-4FDB-B6BD-0BD6F908C6C0}" destId="{037F8622-9E5F-4DBB-83F2-2E9D5A76BF6E}" srcOrd="0" destOrd="0" presId="urn:microsoft.com/office/officeart/2008/layout/LinedList"/>
    <dgm:cxn modelId="{647C9CA1-8EC4-430E-8471-938BE6C91608}" type="presParOf" srcId="{AE061130-EF0B-4FDB-B6BD-0BD6F908C6C0}" destId="{2126418E-F533-41C2-BD50-9A11C912B7AE}" srcOrd="1" destOrd="0" presId="urn:microsoft.com/office/officeart/2008/layout/LinedList"/>
    <dgm:cxn modelId="{4E0D9681-0ECB-4CA1-9CAF-32DBE7A7A8B4}" type="presParOf" srcId="{9CF83F53-88A1-45E1-8118-29F6A8500590}" destId="{3AFF6390-6251-4C94-827B-F8979868042B}" srcOrd="8" destOrd="0" presId="urn:microsoft.com/office/officeart/2008/layout/LinedList"/>
    <dgm:cxn modelId="{6AE1DA0F-C7C4-4E9A-9298-274534DA4A8D}" type="presParOf" srcId="{9CF83F53-88A1-45E1-8118-29F6A8500590}" destId="{38E9477F-1D76-4E90-B885-A22696EF8E23}" srcOrd="9" destOrd="0" presId="urn:microsoft.com/office/officeart/2008/layout/LinedList"/>
    <dgm:cxn modelId="{15134343-1AD1-4DDA-A458-BA17E46BFECF}" type="presParOf" srcId="{38E9477F-1D76-4E90-B885-A22696EF8E23}" destId="{30065EAA-CEE9-4CA2-AED9-6EAA376F0944}" srcOrd="0" destOrd="0" presId="urn:microsoft.com/office/officeart/2008/layout/LinedList"/>
    <dgm:cxn modelId="{2C4C5C98-4707-4962-A928-2613797401A7}" type="presParOf" srcId="{38E9477F-1D76-4E90-B885-A22696EF8E23}" destId="{6D547831-4CEC-4E6D-A3B6-20BB4DA961F4}" srcOrd="1" destOrd="0" presId="urn:microsoft.com/office/officeart/2008/layout/LinedList"/>
    <dgm:cxn modelId="{6E71A3E8-DA3C-457A-9A90-F95F23A423FA}" type="presParOf" srcId="{9CF83F53-88A1-45E1-8118-29F6A8500590}" destId="{7816AD9E-57F7-41A2-BA60-BD0F482FDA45}" srcOrd="10" destOrd="0" presId="urn:microsoft.com/office/officeart/2008/layout/LinedList"/>
    <dgm:cxn modelId="{CC4AAFF4-4581-4DED-B9AE-C44A0EE8DE28}" type="presParOf" srcId="{9CF83F53-88A1-45E1-8118-29F6A8500590}" destId="{21870F43-A9C3-433C-A54C-1594C04C8013}" srcOrd="11" destOrd="0" presId="urn:microsoft.com/office/officeart/2008/layout/LinedList"/>
    <dgm:cxn modelId="{90E8B65B-35F1-476B-8E89-40B4A69FD641}" type="presParOf" srcId="{21870F43-A9C3-433C-A54C-1594C04C8013}" destId="{40AE047B-EEDE-4975-9B90-7A5CBA5499D5}" srcOrd="0" destOrd="0" presId="urn:microsoft.com/office/officeart/2008/layout/LinedList"/>
    <dgm:cxn modelId="{522ACDB3-4F75-4162-93E7-ED11D5C67583}" type="presParOf" srcId="{21870F43-A9C3-433C-A54C-1594C04C8013}" destId="{A1976A2D-95C4-4885-BFED-103992D9607C}" srcOrd="1" destOrd="0" presId="urn:microsoft.com/office/officeart/2008/layout/LinedList"/>
    <dgm:cxn modelId="{B3FA6EEF-329B-4F24-9424-3B83C0C7DAA2}" type="presParOf" srcId="{9CF83F53-88A1-45E1-8118-29F6A8500590}" destId="{7FB61A75-EA9A-409F-B12B-3A9280135572}" srcOrd="12" destOrd="0" presId="urn:microsoft.com/office/officeart/2008/layout/LinedList"/>
    <dgm:cxn modelId="{B877E047-12EA-45DD-AF61-E15D735A80F6}" type="presParOf" srcId="{9CF83F53-88A1-45E1-8118-29F6A8500590}" destId="{F6AA67BB-5A6E-463D-A198-424A848F2618}" srcOrd="13" destOrd="0" presId="urn:microsoft.com/office/officeart/2008/layout/LinedList"/>
    <dgm:cxn modelId="{A6215C83-16A1-4BDD-BCAE-67080132587E}" type="presParOf" srcId="{F6AA67BB-5A6E-463D-A198-424A848F2618}" destId="{FB474BA6-453B-447B-81CB-C2CF81516665}" srcOrd="0" destOrd="0" presId="urn:microsoft.com/office/officeart/2008/layout/LinedList"/>
    <dgm:cxn modelId="{3DC7808A-4E71-4C0F-A73E-E8EEC44E6E0D}" type="presParOf" srcId="{F6AA67BB-5A6E-463D-A198-424A848F2618}" destId="{BE8C078C-49E0-4FA4-A5EC-2BA71A5326E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F94E0F-C71B-4C06-9B10-12B3F84F3A9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979F0AB-29B1-4D26-BC13-C8D0BE0349A9}">
      <dgm:prSet/>
      <dgm:spPr/>
      <dgm:t>
        <a:bodyPr/>
        <a:lstStyle/>
        <a:p>
          <a:r>
            <a:rPr lang="kk-KZ" b="1" baseline="0" dirty="0"/>
            <a:t>Жыныс гормондары</a:t>
          </a:r>
          <a:r>
            <a:rPr lang="kk-KZ" baseline="0" dirty="0"/>
            <a:t>    негізінен аналық және аталық жыныс бездерінде синтезделеді, кейбіреулер плацента мен бүйрек үсті безінде түзіледі.</a:t>
          </a:r>
          <a:endParaRPr lang="en-US" dirty="0"/>
        </a:p>
      </dgm:t>
    </dgm:pt>
    <dgm:pt modelId="{24AF9328-0819-408D-97D8-09FD99698D57}" type="parTrans" cxnId="{DA4BFDC1-E6FB-4BD0-8A72-7572FE43266F}">
      <dgm:prSet/>
      <dgm:spPr/>
      <dgm:t>
        <a:bodyPr/>
        <a:lstStyle/>
        <a:p>
          <a:endParaRPr lang="en-US"/>
        </a:p>
      </dgm:t>
    </dgm:pt>
    <dgm:pt modelId="{8CB3BB75-B267-4F7F-AD62-E4E8A678EFAE}" type="sibTrans" cxnId="{DA4BFDC1-E6FB-4BD0-8A72-7572FE43266F}">
      <dgm:prSet/>
      <dgm:spPr/>
      <dgm:t>
        <a:bodyPr/>
        <a:lstStyle/>
        <a:p>
          <a:endParaRPr lang="en-US"/>
        </a:p>
      </dgm:t>
    </dgm:pt>
    <dgm:pt modelId="{60395C3D-CE75-45E1-A8EF-573150213E32}">
      <dgm:prSet/>
      <dgm:spPr/>
      <dgm:t>
        <a:bodyPr/>
        <a:lstStyle/>
        <a:p>
          <a:r>
            <a:rPr lang="kk-KZ" baseline="0"/>
            <a:t>Аталық жыныс гормондары – </a:t>
          </a:r>
          <a:r>
            <a:rPr lang="kk-KZ" u="sng" baseline="0"/>
            <a:t>андрогендер</a:t>
          </a:r>
          <a:r>
            <a:rPr lang="kk-KZ" baseline="0"/>
            <a:t> – Лейдинг клеткасында, ал сперматозоидтар -  тұқым бездеріндегі тұқым жолдарында, аналық жыныс гормондары (</a:t>
          </a:r>
          <a:r>
            <a:rPr lang="kk-KZ" u="sng" baseline="0"/>
            <a:t>эстрогендер мен гестогендік </a:t>
          </a:r>
          <a:r>
            <a:rPr lang="kk-KZ" baseline="0"/>
            <a:t>) және жұмыртқа клеткалары жұмыртқа бездерінің фолликуллаларында түзіледі.</a:t>
          </a:r>
          <a:endParaRPr lang="en-US"/>
        </a:p>
      </dgm:t>
    </dgm:pt>
    <dgm:pt modelId="{AF18140E-2B95-44A1-8F77-35BB12BF19FC}" type="parTrans" cxnId="{66EFD72D-83B1-4A58-8BBE-09214121EC06}">
      <dgm:prSet/>
      <dgm:spPr/>
      <dgm:t>
        <a:bodyPr/>
        <a:lstStyle/>
        <a:p>
          <a:endParaRPr lang="en-US"/>
        </a:p>
      </dgm:t>
    </dgm:pt>
    <dgm:pt modelId="{295107FB-8604-4857-8168-CC59A2129F39}" type="sibTrans" cxnId="{66EFD72D-83B1-4A58-8BBE-09214121EC06}">
      <dgm:prSet/>
      <dgm:spPr/>
      <dgm:t>
        <a:bodyPr/>
        <a:lstStyle/>
        <a:p>
          <a:endParaRPr lang="en-US"/>
        </a:p>
      </dgm:t>
    </dgm:pt>
    <dgm:pt modelId="{2CD6AE64-B170-45FB-9519-417A53908F49}" type="pres">
      <dgm:prSet presAssocID="{C6F94E0F-C71B-4C06-9B10-12B3F84F3A9B}" presName="linear" presStyleCnt="0">
        <dgm:presLayoutVars>
          <dgm:animLvl val="lvl"/>
          <dgm:resizeHandles val="exact"/>
        </dgm:presLayoutVars>
      </dgm:prSet>
      <dgm:spPr/>
    </dgm:pt>
    <dgm:pt modelId="{80830391-CA66-45AD-AD02-8703DC9660E3}" type="pres">
      <dgm:prSet presAssocID="{4979F0AB-29B1-4D26-BC13-C8D0BE0349A9}" presName="parentText" presStyleLbl="node1" presStyleIdx="0" presStyleCnt="2">
        <dgm:presLayoutVars>
          <dgm:chMax val="0"/>
          <dgm:bulletEnabled val="1"/>
        </dgm:presLayoutVars>
      </dgm:prSet>
      <dgm:spPr/>
    </dgm:pt>
    <dgm:pt modelId="{06055591-2B5E-46B0-90E3-2EC7FA5588CE}" type="pres">
      <dgm:prSet presAssocID="{8CB3BB75-B267-4F7F-AD62-E4E8A678EFAE}" presName="spacer" presStyleCnt="0"/>
      <dgm:spPr/>
    </dgm:pt>
    <dgm:pt modelId="{530AA2D3-0FFE-4CF6-ADD9-92994D1940DC}" type="pres">
      <dgm:prSet presAssocID="{60395C3D-CE75-45E1-A8EF-573150213E32}" presName="parentText" presStyleLbl="node1" presStyleIdx="1" presStyleCnt="2">
        <dgm:presLayoutVars>
          <dgm:chMax val="0"/>
          <dgm:bulletEnabled val="1"/>
        </dgm:presLayoutVars>
      </dgm:prSet>
      <dgm:spPr/>
    </dgm:pt>
  </dgm:ptLst>
  <dgm:cxnLst>
    <dgm:cxn modelId="{66EFD72D-83B1-4A58-8BBE-09214121EC06}" srcId="{C6F94E0F-C71B-4C06-9B10-12B3F84F3A9B}" destId="{60395C3D-CE75-45E1-A8EF-573150213E32}" srcOrd="1" destOrd="0" parTransId="{AF18140E-2B95-44A1-8F77-35BB12BF19FC}" sibTransId="{295107FB-8604-4857-8168-CC59A2129F39}"/>
    <dgm:cxn modelId="{65BF1165-D1FB-4AC0-AE16-A542756FA921}" type="presOf" srcId="{C6F94E0F-C71B-4C06-9B10-12B3F84F3A9B}" destId="{2CD6AE64-B170-45FB-9519-417A53908F49}" srcOrd="0" destOrd="0" presId="urn:microsoft.com/office/officeart/2005/8/layout/vList2"/>
    <dgm:cxn modelId="{2D591746-6137-4B9D-9604-6426592390AB}" type="presOf" srcId="{60395C3D-CE75-45E1-A8EF-573150213E32}" destId="{530AA2D3-0FFE-4CF6-ADD9-92994D1940DC}" srcOrd="0" destOrd="0" presId="urn:microsoft.com/office/officeart/2005/8/layout/vList2"/>
    <dgm:cxn modelId="{DA4BFDC1-E6FB-4BD0-8A72-7572FE43266F}" srcId="{C6F94E0F-C71B-4C06-9B10-12B3F84F3A9B}" destId="{4979F0AB-29B1-4D26-BC13-C8D0BE0349A9}" srcOrd="0" destOrd="0" parTransId="{24AF9328-0819-408D-97D8-09FD99698D57}" sibTransId="{8CB3BB75-B267-4F7F-AD62-E4E8A678EFAE}"/>
    <dgm:cxn modelId="{370C85D7-8422-4E82-BA1E-08C0FA6A1308}" type="presOf" srcId="{4979F0AB-29B1-4D26-BC13-C8D0BE0349A9}" destId="{80830391-CA66-45AD-AD02-8703DC9660E3}" srcOrd="0" destOrd="0" presId="urn:microsoft.com/office/officeart/2005/8/layout/vList2"/>
    <dgm:cxn modelId="{E6971342-6E45-4761-AADE-BF77C93A9995}" type="presParOf" srcId="{2CD6AE64-B170-45FB-9519-417A53908F49}" destId="{80830391-CA66-45AD-AD02-8703DC9660E3}" srcOrd="0" destOrd="0" presId="urn:microsoft.com/office/officeart/2005/8/layout/vList2"/>
    <dgm:cxn modelId="{2F3DEA5D-A3BA-4EB5-B9E1-E98F1DD9A5A6}" type="presParOf" srcId="{2CD6AE64-B170-45FB-9519-417A53908F49}" destId="{06055591-2B5E-46B0-90E3-2EC7FA5588CE}" srcOrd="1" destOrd="0" presId="urn:microsoft.com/office/officeart/2005/8/layout/vList2"/>
    <dgm:cxn modelId="{F821F722-0171-4A2E-9F74-DED78BE7837D}" type="presParOf" srcId="{2CD6AE64-B170-45FB-9519-417A53908F49}" destId="{530AA2D3-0FFE-4CF6-ADD9-92994D1940D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3C5DF3-046D-4A24-AEE8-E3D5A935F99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E4A08FA-FDC5-496C-BF79-DFABA0171396}">
      <dgm:prSet/>
      <dgm:spPr/>
      <dgm:t>
        <a:bodyPr/>
        <a:lstStyle/>
        <a:p>
          <a:r>
            <a:rPr lang="ru-RU" b="1"/>
            <a:t>ЭСТРОГЕН</a:t>
          </a:r>
          <a:r>
            <a:rPr lang="ru-RU"/>
            <a:t> – бұл нағыз аналық гормоны. Оның үш түрі: эстрадиол, эстрон және эстриол. </a:t>
          </a:r>
          <a:endParaRPr lang="en-US"/>
        </a:p>
      </dgm:t>
    </dgm:pt>
    <dgm:pt modelId="{58C34843-F31A-4EC9-87F6-2A31EEB55CE4}" type="parTrans" cxnId="{9F2F8BC9-B0FD-4479-9D0B-73C21557AF7D}">
      <dgm:prSet/>
      <dgm:spPr/>
      <dgm:t>
        <a:bodyPr/>
        <a:lstStyle/>
        <a:p>
          <a:endParaRPr lang="en-US"/>
        </a:p>
      </dgm:t>
    </dgm:pt>
    <dgm:pt modelId="{F74461A6-6FEF-4C4C-A872-70674B31CDA8}" type="sibTrans" cxnId="{9F2F8BC9-B0FD-4479-9D0B-73C21557AF7D}">
      <dgm:prSet/>
      <dgm:spPr/>
      <dgm:t>
        <a:bodyPr/>
        <a:lstStyle/>
        <a:p>
          <a:endParaRPr lang="en-US"/>
        </a:p>
      </dgm:t>
    </dgm:pt>
    <dgm:pt modelId="{4245B2F9-4252-4FEB-8346-0A78A62AD416}">
      <dgm:prSet/>
      <dgm:spPr/>
      <dgm:t>
        <a:bodyPr/>
        <a:lstStyle/>
        <a:p>
          <a:r>
            <a:rPr lang="ru-RU"/>
            <a:t>Эстрогендер көбнесе байланысқан түрінде қан арқылы таралады. </a:t>
          </a:r>
          <a:endParaRPr lang="en-US"/>
        </a:p>
      </dgm:t>
    </dgm:pt>
    <dgm:pt modelId="{8020B313-B341-4E75-B253-003C0A84D9BB}" type="parTrans" cxnId="{9C2F4116-FC47-46C7-A5A0-4792935891FE}">
      <dgm:prSet/>
      <dgm:spPr/>
      <dgm:t>
        <a:bodyPr/>
        <a:lstStyle/>
        <a:p>
          <a:endParaRPr lang="en-US"/>
        </a:p>
      </dgm:t>
    </dgm:pt>
    <dgm:pt modelId="{1D514583-54C0-4397-8D99-C3902E3A2E21}" type="sibTrans" cxnId="{9C2F4116-FC47-46C7-A5A0-4792935891FE}">
      <dgm:prSet/>
      <dgm:spPr/>
      <dgm:t>
        <a:bodyPr/>
        <a:lstStyle/>
        <a:p>
          <a:endParaRPr lang="en-US"/>
        </a:p>
      </dgm:t>
    </dgm:pt>
    <dgm:pt modelId="{CF385A88-9873-4C92-846D-463C8ACE0432}">
      <dgm:prSet/>
      <dgm:spPr/>
      <dgm:t>
        <a:bodyPr/>
        <a:lstStyle/>
        <a:p>
          <a:r>
            <a:rPr lang="ru-RU"/>
            <a:t>Эстрогендер аналық екінші кезектегі жыныс белгілерінің дамуына және сүтқоректі жануарлардың жыныс жүйесіндегі қосымша бөліктерінің жетілуіне себеп болады. </a:t>
          </a:r>
          <a:endParaRPr lang="en-US"/>
        </a:p>
      </dgm:t>
    </dgm:pt>
    <dgm:pt modelId="{FDA9DA8A-4DDD-4AAB-AB43-3C2B429EC503}" type="parTrans" cxnId="{05093386-0F56-4232-8D04-E4800D00AEFF}">
      <dgm:prSet/>
      <dgm:spPr/>
      <dgm:t>
        <a:bodyPr/>
        <a:lstStyle/>
        <a:p>
          <a:endParaRPr lang="en-US"/>
        </a:p>
      </dgm:t>
    </dgm:pt>
    <dgm:pt modelId="{B9D8B70F-2907-4CD8-8F7B-A82081DA7725}" type="sibTrans" cxnId="{05093386-0F56-4232-8D04-E4800D00AEFF}">
      <dgm:prSet/>
      <dgm:spPr/>
      <dgm:t>
        <a:bodyPr/>
        <a:lstStyle/>
        <a:p>
          <a:endParaRPr lang="en-US"/>
        </a:p>
      </dgm:t>
    </dgm:pt>
    <dgm:pt modelId="{36ED6949-B90C-45C6-87F1-0E81AD60CA90}">
      <dgm:prSet/>
      <dgm:spPr/>
      <dgm:t>
        <a:bodyPr/>
        <a:lstStyle/>
        <a:p>
          <a:r>
            <a:rPr lang="ru-RU"/>
            <a:t>Эстрогендер ақуыз синтезіне әсер етеді, ағзада натрий, калий, фосфаттыңжәне судың сақталып ұсталуын іске асырады.</a:t>
          </a:r>
          <a:endParaRPr lang="en-US"/>
        </a:p>
      </dgm:t>
    </dgm:pt>
    <dgm:pt modelId="{78084FD2-7C10-4CBA-B2D9-689A74EDEB3A}" type="parTrans" cxnId="{2475AFAD-5213-4BA3-AD15-F12D8DC3E4B2}">
      <dgm:prSet/>
      <dgm:spPr/>
      <dgm:t>
        <a:bodyPr/>
        <a:lstStyle/>
        <a:p>
          <a:endParaRPr lang="en-US"/>
        </a:p>
      </dgm:t>
    </dgm:pt>
    <dgm:pt modelId="{000EC649-D87E-4332-BEC5-3319F7CF552B}" type="sibTrans" cxnId="{2475AFAD-5213-4BA3-AD15-F12D8DC3E4B2}">
      <dgm:prSet/>
      <dgm:spPr/>
      <dgm:t>
        <a:bodyPr/>
        <a:lstStyle/>
        <a:p>
          <a:endParaRPr lang="en-US"/>
        </a:p>
      </dgm:t>
    </dgm:pt>
    <dgm:pt modelId="{FC47392B-088C-4B16-8A13-5AD391426640}" type="pres">
      <dgm:prSet presAssocID="{173C5DF3-046D-4A24-AEE8-E3D5A935F999}" presName="vert0" presStyleCnt="0">
        <dgm:presLayoutVars>
          <dgm:dir/>
          <dgm:animOne val="branch"/>
          <dgm:animLvl val="lvl"/>
        </dgm:presLayoutVars>
      </dgm:prSet>
      <dgm:spPr/>
    </dgm:pt>
    <dgm:pt modelId="{341719CB-F7BA-4C1F-85DF-64EEE092A924}" type="pres">
      <dgm:prSet presAssocID="{2E4A08FA-FDC5-496C-BF79-DFABA0171396}" presName="thickLine" presStyleLbl="alignNode1" presStyleIdx="0" presStyleCnt="4"/>
      <dgm:spPr/>
    </dgm:pt>
    <dgm:pt modelId="{0FE9ECFC-43CC-44F2-9D10-3680EB8BDDEF}" type="pres">
      <dgm:prSet presAssocID="{2E4A08FA-FDC5-496C-BF79-DFABA0171396}" presName="horz1" presStyleCnt="0"/>
      <dgm:spPr/>
    </dgm:pt>
    <dgm:pt modelId="{B96C2EB1-B9CD-4C60-8CCE-650052D94E1D}" type="pres">
      <dgm:prSet presAssocID="{2E4A08FA-FDC5-496C-BF79-DFABA0171396}" presName="tx1" presStyleLbl="revTx" presStyleIdx="0" presStyleCnt="4"/>
      <dgm:spPr/>
    </dgm:pt>
    <dgm:pt modelId="{BE1ABA16-2569-449E-B13A-BF04C07A61F3}" type="pres">
      <dgm:prSet presAssocID="{2E4A08FA-FDC5-496C-BF79-DFABA0171396}" presName="vert1" presStyleCnt="0"/>
      <dgm:spPr/>
    </dgm:pt>
    <dgm:pt modelId="{67F36FEE-0129-4EB9-BF39-7E59C405F170}" type="pres">
      <dgm:prSet presAssocID="{4245B2F9-4252-4FEB-8346-0A78A62AD416}" presName="thickLine" presStyleLbl="alignNode1" presStyleIdx="1" presStyleCnt="4"/>
      <dgm:spPr/>
    </dgm:pt>
    <dgm:pt modelId="{2933EB93-CEDF-496C-B819-F8F894DE3BE6}" type="pres">
      <dgm:prSet presAssocID="{4245B2F9-4252-4FEB-8346-0A78A62AD416}" presName="horz1" presStyleCnt="0"/>
      <dgm:spPr/>
    </dgm:pt>
    <dgm:pt modelId="{60DF2964-8686-421C-B440-E1448CEEC2C4}" type="pres">
      <dgm:prSet presAssocID="{4245B2F9-4252-4FEB-8346-0A78A62AD416}" presName="tx1" presStyleLbl="revTx" presStyleIdx="1" presStyleCnt="4"/>
      <dgm:spPr/>
    </dgm:pt>
    <dgm:pt modelId="{20A68BD2-53F7-439C-A33B-74124AB18BB3}" type="pres">
      <dgm:prSet presAssocID="{4245B2F9-4252-4FEB-8346-0A78A62AD416}" presName="vert1" presStyleCnt="0"/>
      <dgm:spPr/>
    </dgm:pt>
    <dgm:pt modelId="{7273735A-722D-447A-B02D-FFEA27C5A0D7}" type="pres">
      <dgm:prSet presAssocID="{CF385A88-9873-4C92-846D-463C8ACE0432}" presName="thickLine" presStyleLbl="alignNode1" presStyleIdx="2" presStyleCnt="4"/>
      <dgm:spPr/>
    </dgm:pt>
    <dgm:pt modelId="{7A120996-52E8-4B98-84F0-F72BD4FD40F1}" type="pres">
      <dgm:prSet presAssocID="{CF385A88-9873-4C92-846D-463C8ACE0432}" presName="horz1" presStyleCnt="0"/>
      <dgm:spPr/>
    </dgm:pt>
    <dgm:pt modelId="{26D90397-9DF6-4C0D-BBD6-0A115339A154}" type="pres">
      <dgm:prSet presAssocID="{CF385A88-9873-4C92-846D-463C8ACE0432}" presName="tx1" presStyleLbl="revTx" presStyleIdx="2" presStyleCnt="4"/>
      <dgm:spPr/>
    </dgm:pt>
    <dgm:pt modelId="{AB4EAA20-89B9-4B4F-9FF8-91782B6E109E}" type="pres">
      <dgm:prSet presAssocID="{CF385A88-9873-4C92-846D-463C8ACE0432}" presName="vert1" presStyleCnt="0"/>
      <dgm:spPr/>
    </dgm:pt>
    <dgm:pt modelId="{39A72853-C4C7-4147-812A-A2BE64BCC204}" type="pres">
      <dgm:prSet presAssocID="{36ED6949-B90C-45C6-87F1-0E81AD60CA90}" presName="thickLine" presStyleLbl="alignNode1" presStyleIdx="3" presStyleCnt="4"/>
      <dgm:spPr/>
    </dgm:pt>
    <dgm:pt modelId="{E36B86C1-1571-40BC-842A-6B5FE0DF0FA0}" type="pres">
      <dgm:prSet presAssocID="{36ED6949-B90C-45C6-87F1-0E81AD60CA90}" presName="horz1" presStyleCnt="0"/>
      <dgm:spPr/>
    </dgm:pt>
    <dgm:pt modelId="{036B2C56-73F9-41F4-83C7-EEFAE7B78D0A}" type="pres">
      <dgm:prSet presAssocID="{36ED6949-B90C-45C6-87F1-0E81AD60CA90}" presName="tx1" presStyleLbl="revTx" presStyleIdx="3" presStyleCnt="4"/>
      <dgm:spPr/>
    </dgm:pt>
    <dgm:pt modelId="{FB2B5E72-15E2-4FBE-91D6-CBFBFBDE594E}" type="pres">
      <dgm:prSet presAssocID="{36ED6949-B90C-45C6-87F1-0E81AD60CA90}" presName="vert1" presStyleCnt="0"/>
      <dgm:spPr/>
    </dgm:pt>
  </dgm:ptLst>
  <dgm:cxnLst>
    <dgm:cxn modelId="{AAE4760C-9517-41E0-BD95-F92A81905CB3}" type="presOf" srcId="{CF385A88-9873-4C92-846D-463C8ACE0432}" destId="{26D90397-9DF6-4C0D-BBD6-0A115339A154}" srcOrd="0" destOrd="0" presId="urn:microsoft.com/office/officeart/2008/layout/LinedList"/>
    <dgm:cxn modelId="{9C2F4116-FC47-46C7-A5A0-4792935891FE}" srcId="{173C5DF3-046D-4A24-AEE8-E3D5A935F999}" destId="{4245B2F9-4252-4FEB-8346-0A78A62AD416}" srcOrd="1" destOrd="0" parTransId="{8020B313-B341-4E75-B253-003C0A84D9BB}" sibTransId="{1D514583-54C0-4397-8D99-C3902E3A2E21}"/>
    <dgm:cxn modelId="{C1EB9718-320C-4E90-AEC5-FE10A8045F63}" type="presOf" srcId="{4245B2F9-4252-4FEB-8346-0A78A62AD416}" destId="{60DF2964-8686-421C-B440-E1448CEEC2C4}" srcOrd="0" destOrd="0" presId="urn:microsoft.com/office/officeart/2008/layout/LinedList"/>
    <dgm:cxn modelId="{950EAD1E-D21E-47D0-931E-0A3829B02605}" type="presOf" srcId="{36ED6949-B90C-45C6-87F1-0E81AD60CA90}" destId="{036B2C56-73F9-41F4-83C7-EEFAE7B78D0A}" srcOrd="0" destOrd="0" presId="urn:microsoft.com/office/officeart/2008/layout/LinedList"/>
    <dgm:cxn modelId="{05093386-0F56-4232-8D04-E4800D00AEFF}" srcId="{173C5DF3-046D-4A24-AEE8-E3D5A935F999}" destId="{CF385A88-9873-4C92-846D-463C8ACE0432}" srcOrd="2" destOrd="0" parTransId="{FDA9DA8A-4DDD-4AAB-AB43-3C2B429EC503}" sibTransId="{B9D8B70F-2907-4CD8-8F7B-A82081DA7725}"/>
    <dgm:cxn modelId="{57330C89-32C2-4DFE-976B-BF09C1D97278}" type="presOf" srcId="{173C5DF3-046D-4A24-AEE8-E3D5A935F999}" destId="{FC47392B-088C-4B16-8A13-5AD391426640}" srcOrd="0" destOrd="0" presId="urn:microsoft.com/office/officeart/2008/layout/LinedList"/>
    <dgm:cxn modelId="{2475AFAD-5213-4BA3-AD15-F12D8DC3E4B2}" srcId="{173C5DF3-046D-4A24-AEE8-E3D5A935F999}" destId="{36ED6949-B90C-45C6-87F1-0E81AD60CA90}" srcOrd="3" destOrd="0" parTransId="{78084FD2-7C10-4CBA-B2D9-689A74EDEB3A}" sibTransId="{000EC649-D87E-4332-BEC5-3319F7CF552B}"/>
    <dgm:cxn modelId="{B494E3B1-8E95-4EEC-80C7-830BD2CB3069}" type="presOf" srcId="{2E4A08FA-FDC5-496C-BF79-DFABA0171396}" destId="{B96C2EB1-B9CD-4C60-8CCE-650052D94E1D}" srcOrd="0" destOrd="0" presId="urn:microsoft.com/office/officeart/2008/layout/LinedList"/>
    <dgm:cxn modelId="{9F2F8BC9-B0FD-4479-9D0B-73C21557AF7D}" srcId="{173C5DF3-046D-4A24-AEE8-E3D5A935F999}" destId="{2E4A08FA-FDC5-496C-BF79-DFABA0171396}" srcOrd="0" destOrd="0" parTransId="{58C34843-F31A-4EC9-87F6-2A31EEB55CE4}" sibTransId="{F74461A6-6FEF-4C4C-A872-70674B31CDA8}"/>
    <dgm:cxn modelId="{72325186-65BB-4ACC-809E-2F607B27A992}" type="presParOf" srcId="{FC47392B-088C-4B16-8A13-5AD391426640}" destId="{341719CB-F7BA-4C1F-85DF-64EEE092A924}" srcOrd="0" destOrd="0" presId="urn:microsoft.com/office/officeart/2008/layout/LinedList"/>
    <dgm:cxn modelId="{A8380229-38DD-4ADB-90B2-B72E29762B7A}" type="presParOf" srcId="{FC47392B-088C-4B16-8A13-5AD391426640}" destId="{0FE9ECFC-43CC-44F2-9D10-3680EB8BDDEF}" srcOrd="1" destOrd="0" presId="urn:microsoft.com/office/officeart/2008/layout/LinedList"/>
    <dgm:cxn modelId="{4C2DF484-9975-4833-A733-F744D65F23A4}" type="presParOf" srcId="{0FE9ECFC-43CC-44F2-9D10-3680EB8BDDEF}" destId="{B96C2EB1-B9CD-4C60-8CCE-650052D94E1D}" srcOrd="0" destOrd="0" presId="urn:microsoft.com/office/officeart/2008/layout/LinedList"/>
    <dgm:cxn modelId="{4F06193E-61CC-471F-A1F9-BB2578A91570}" type="presParOf" srcId="{0FE9ECFC-43CC-44F2-9D10-3680EB8BDDEF}" destId="{BE1ABA16-2569-449E-B13A-BF04C07A61F3}" srcOrd="1" destOrd="0" presId="urn:microsoft.com/office/officeart/2008/layout/LinedList"/>
    <dgm:cxn modelId="{0B3C140F-EB47-460D-8E59-C68E762CB3D0}" type="presParOf" srcId="{FC47392B-088C-4B16-8A13-5AD391426640}" destId="{67F36FEE-0129-4EB9-BF39-7E59C405F170}" srcOrd="2" destOrd="0" presId="urn:microsoft.com/office/officeart/2008/layout/LinedList"/>
    <dgm:cxn modelId="{D4550B80-25FE-45A3-B37D-C3E1074E5165}" type="presParOf" srcId="{FC47392B-088C-4B16-8A13-5AD391426640}" destId="{2933EB93-CEDF-496C-B819-F8F894DE3BE6}" srcOrd="3" destOrd="0" presId="urn:microsoft.com/office/officeart/2008/layout/LinedList"/>
    <dgm:cxn modelId="{83C61D3E-265A-4374-87DA-0003A04EA732}" type="presParOf" srcId="{2933EB93-CEDF-496C-B819-F8F894DE3BE6}" destId="{60DF2964-8686-421C-B440-E1448CEEC2C4}" srcOrd="0" destOrd="0" presId="urn:microsoft.com/office/officeart/2008/layout/LinedList"/>
    <dgm:cxn modelId="{3928DBA0-C3D2-44F4-80A1-F0AECFE015AA}" type="presParOf" srcId="{2933EB93-CEDF-496C-B819-F8F894DE3BE6}" destId="{20A68BD2-53F7-439C-A33B-74124AB18BB3}" srcOrd="1" destOrd="0" presId="urn:microsoft.com/office/officeart/2008/layout/LinedList"/>
    <dgm:cxn modelId="{0EDACEEF-847C-4BF2-82AF-D16B157D5E11}" type="presParOf" srcId="{FC47392B-088C-4B16-8A13-5AD391426640}" destId="{7273735A-722D-447A-B02D-FFEA27C5A0D7}" srcOrd="4" destOrd="0" presId="urn:microsoft.com/office/officeart/2008/layout/LinedList"/>
    <dgm:cxn modelId="{3C6B3F97-DEAC-4695-81B1-CD2B114906C6}" type="presParOf" srcId="{FC47392B-088C-4B16-8A13-5AD391426640}" destId="{7A120996-52E8-4B98-84F0-F72BD4FD40F1}" srcOrd="5" destOrd="0" presId="urn:microsoft.com/office/officeart/2008/layout/LinedList"/>
    <dgm:cxn modelId="{10E8DA2D-E355-4DA7-A14C-24D212089AE4}" type="presParOf" srcId="{7A120996-52E8-4B98-84F0-F72BD4FD40F1}" destId="{26D90397-9DF6-4C0D-BBD6-0A115339A154}" srcOrd="0" destOrd="0" presId="urn:microsoft.com/office/officeart/2008/layout/LinedList"/>
    <dgm:cxn modelId="{1EF00CAA-245B-4618-BC4A-3EBB57C10F56}" type="presParOf" srcId="{7A120996-52E8-4B98-84F0-F72BD4FD40F1}" destId="{AB4EAA20-89B9-4B4F-9FF8-91782B6E109E}" srcOrd="1" destOrd="0" presId="urn:microsoft.com/office/officeart/2008/layout/LinedList"/>
    <dgm:cxn modelId="{D0E2E46D-8CC1-4A58-AB13-10FC54C6A454}" type="presParOf" srcId="{FC47392B-088C-4B16-8A13-5AD391426640}" destId="{39A72853-C4C7-4147-812A-A2BE64BCC204}" srcOrd="6" destOrd="0" presId="urn:microsoft.com/office/officeart/2008/layout/LinedList"/>
    <dgm:cxn modelId="{BE9A2DEA-6A13-4EFA-BF2C-CC69CF718542}" type="presParOf" srcId="{FC47392B-088C-4B16-8A13-5AD391426640}" destId="{E36B86C1-1571-40BC-842A-6B5FE0DF0FA0}" srcOrd="7" destOrd="0" presId="urn:microsoft.com/office/officeart/2008/layout/LinedList"/>
    <dgm:cxn modelId="{981CA99C-76CF-4415-ACB1-A3A59B976B3F}" type="presParOf" srcId="{E36B86C1-1571-40BC-842A-6B5FE0DF0FA0}" destId="{036B2C56-73F9-41F4-83C7-EEFAE7B78D0A}" srcOrd="0" destOrd="0" presId="urn:microsoft.com/office/officeart/2008/layout/LinedList"/>
    <dgm:cxn modelId="{355B2182-C51D-4F2B-9E78-DABFACE0D9AB}" type="presParOf" srcId="{E36B86C1-1571-40BC-842A-6B5FE0DF0FA0}" destId="{FB2B5E72-15E2-4FBE-91D6-CBFBFBDE59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8602BBD-14D1-4FC5-AA6D-EFD4298FBD69}"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97EDBE83-C67F-4711-BCE3-2C42E3C6B316}">
      <dgm:prSet/>
      <dgm:spPr/>
      <dgm:t>
        <a:bodyPr/>
        <a:lstStyle/>
        <a:p>
          <a:r>
            <a:rPr lang="ru-RU" b="1"/>
            <a:t>ПРОГЕСТЕРОН</a:t>
          </a:r>
          <a:r>
            <a:rPr lang="ru-RU"/>
            <a:t> –сары дененің ішінде түзілетін стероидтық гормон. </a:t>
          </a:r>
          <a:endParaRPr lang="en-US"/>
        </a:p>
      </dgm:t>
    </dgm:pt>
    <dgm:pt modelId="{94135E58-BD08-44B5-A384-D3AE74BAB8EB}" type="parTrans" cxnId="{4CAC487C-B1DE-4170-B694-0D6476B3C682}">
      <dgm:prSet/>
      <dgm:spPr/>
      <dgm:t>
        <a:bodyPr/>
        <a:lstStyle/>
        <a:p>
          <a:endParaRPr lang="en-US"/>
        </a:p>
      </dgm:t>
    </dgm:pt>
    <dgm:pt modelId="{49E20B6D-12E0-425E-9282-4D416D1E8FC8}" type="sibTrans" cxnId="{4CAC487C-B1DE-4170-B694-0D6476B3C682}">
      <dgm:prSet/>
      <dgm:spPr/>
      <dgm:t>
        <a:bodyPr/>
        <a:lstStyle/>
        <a:p>
          <a:endParaRPr lang="en-US"/>
        </a:p>
      </dgm:t>
    </dgm:pt>
    <dgm:pt modelId="{F251F9C5-FE2E-4CBD-A05C-D6EC0F3B448C}">
      <dgm:prSet/>
      <dgm:spPr/>
      <dgm:t>
        <a:bodyPr/>
        <a:lstStyle/>
        <a:p>
          <a:r>
            <a:rPr lang="ru-RU"/>
            <a:t>Гормон ұрық жолдасында және шағын мөлшерде бүйрекүсті безі мен ұрық безінде синтезделінеді. </a:t>
          </a:r>
          <a:endParaRPr lang="en-US"/>
        </a:p>
      </dgm:t>
    </dgm:pt>
    <dgm:pt modelId="{19A868E6-8911-4C4A-A92C-6D2BAB7A4279}" type="parTrans" cxnId="{A63EF9D5-D7D3-455E-9F36-7F5EFA41D0D8}">
      <dgm:prSet/>
      <dgm:spPr/>
      <dgm:t>
        <a:bodyPr/>
        <a:lstStyle/>
        <a:p>
          <a:endParaRPr lang="en-US"/>
        </a:p>
      </dgm:t>
    </dgm:pt>
    <dgm:pt modelId="{711B5B8A-CA85-4B96-991B-750CA7DE312B}" type="sibTrans" cxnId="{A63EF9D5-D7D3-455E-9F36-7F5EFA41D0D8}">
      <dgm:prSet/>
      <dgm:spPr/>
      <dgm:t>
        <a:bodyPr/>
        <a:lstStyle/>
        <a:p>
          <a:endParaRPr lang="en-US"/>
        </a:p>
      </dgm:t>
    </dgm:pt>
    <dgm:pt modelId="{F0E488A1-0098-475B-B698-1FDB05B5DE32}">
      <dgm:prSet/>
      <dgm:spPr/>
      <dgm:t>
        <a:bodyPr/>
        <a:lstStyle/>
        <a:p>
          <a:r>
            <a:rPr lang="ru-RU"/>
            <a:t>Жасушаның өсіп жетілуіне әсер етеді және сүтқоректі жануарлардың буаз кезінің қалыпты өтуін қамтамасыз етеді.</a:t>
          </a:r>
          <a:endParaRPr lang="en-US"/>
        </a:p>
      </dgm:t>
    </dgm:pt>
    <dgm:pt modelId="{9D9FBA02-6A7D-4C40-B9AD-3F77239E68BC}" type="parTrans" cxnId="{E19B9B58-248F-499D-B782-060A91751A9B}">
      <dgm:prSet/>
      <dgm:spPr/>
      <dgm:t>
        <a:bodyPr/>
        <a:lstStyle/>
        <a:p>
          <a:endParaRPr lang="en-US"/>
        </a:p>
      </dgm:t>
    </dgm:pt>
    <dgm:pt modelId="{0C455D55-2B45-4A09-B7D0-DF7421B3474E}" type="sibTrans" cxnId="{E19B9B58-248F-499D-B782-060A91751A9B}">
      <dgm:prSet/>
      <dgm:spPr/>
      <dgm:t>
        <a:bodyPr/>
        <a:lstStyle/>
        <a:p>
          <a:endParaRPr lang="en-US"/>
        </a:p>
      </dgm:t>
    </dgm:pt>
    <dgm:pt modelId="{91A44AB2-CB6F-44EC-B861-4A0107149223}">
      <dgm:prSet/>
      <dgm:spPr/>
      <dgm:t>
        <a:bodyPr/>
        <a:lstStyle/>
        <a:p>
          <a:r>
            <a:rPr lang="ru-RU"/>
            <a:t>Прогестерон аналық жасушада ұрықтанып, зигота түзгеннен кейін әсер ете бастайды, сөйтіп, ұрықтанғаннан кейінгі үрдістерді –  желіннің өсіп жетілуін, тууды, желінде сүттің пайда болуын(лактация) реттейді</a:t>
          </a:r>
          <a:endParaRPr lang="en-US"/>
        </a:p>
      </dgm:t>
    </dgm:pt>
    <dgm:pt modelId="{CAE0778F-78CE-461A-A101-EA8C94BCECE4}" type="parTrans" cxnId="{D629056E-C391-49F2-A653-7360605279F2}">
      <dgm:prSet/>
      <dgm:spPr/>
      <dgm:t>
        <a:bodyPr/>
        <a:lstStyle/>
        <a:p>
          <a:endParaRPr lang="en-US"/>
        </a:p>
      </dgm:t>
    </dgm:pt>
    <dgm:pt modelId="{B0778D00-C0BB-49B9-927B-26EEF2224592}" type="sibTrans" cxnId="{D629056E-C391-49F2-A653-7360605279F2}">
      <dgm:prSet/>
      <dgm:spPr/>
      <dgm:t>
        <a:bodyPr/>
        <a:lstStyle/>
        <a:p>
          <a:endParaRPr lang="en-US"/>
        </a:p>
      </dgm:t>
    </dgm:pt>
    <dgm:pt modelId="{6356BBD0-7FBB-4428-9643-AB643B414D9A}" type="pres">
      <dgm:prSet presAssocID="{98602BBD-14D1-4FC5-AA6D-EFD4298FBD69}" presName="vert0" presStyleCnt="0">
        <dgm:presLayoutVars>
          <dgm:dir/>
          <dgm:animOne val="branch"/>
          <dgm:animLvl val="lvl"/>
        </dgm:presLayoutVars>
      </dgm:prSet>
      <dgm:spPr/>
    </dgm:pt>
    <dgm:pt modelId="{ACD51DCE-431A-4044-905C-57817695BC2E}" type="pres">
      <dgm:prSet presAssocID="{97EDBE83-C67F-4711-BCE3-2C42E3C6B316}" presName="thickLine" presStyleLbl="alignNode1" presStyleIdx="0" presStyleCnt="4"/>
      <dgm:spPr/>
    </dgm:pt>
    <dgm:pt modelId="{1A7D9AB7-37E2-4501-AED3-A4A690DA9009}" type="pres">
      <dgm:prSet presAssocID="{97EDBE83-C67F-4711-BCE3-2C42E3C6B316}" presName="horz1" presStyleCnt="0"/>
      <dgm:spPr/>
    </dgm:pt>
    <dgm:pt modelId="{4024C4BD-7657-4246-8427-6266DAB5A235}" type="pres">
      <dgm:prSet presAssocID="{97EDBE83-C67F-4711-BCE3-2C42E3C6B316}" presName="tx1" presStyleLbl="revTx" presStyleIdx="0" presStyleCnt="4"/>
      <dgm:spPr/>
    </dgm:pt>
    <dgm:pt modelId="{C7077EFA-E673-4F7F-833E-27FBD3E9C276}" type="pres">
      <dgm:prSet presAssocID="{97EDBE83-C67F-4711-BCE3-2C42E3C6B316}" presName="vert1" presStyleCnt="0"/>
      <dgm:spPr/>
    </dgm:pt>
    <dgm:pt modelId="{2A58C6E0-C6AE-4F98-A676-8D4E9A81ACD5}" type="pres">
      <dgm:prSet presAssocID="{F251F9C5-FE2E-4CBD-A05C-D6EC0F3B448C}" presName="thickLine" presStyleLbl="alignNode1" presStyleIdx="1" presStyleCnt="4"/>
      <dgm:spPr/>
    </dgm:pt>
    <dgm:pt modelId="{49149B27-808F-471E-88F3-209FB94F7657}" type="pres">
      <dgm:prSet presAssocID="{F251F9C5-FE2E-4CBD-A05C-D6EC0F3B448C}" presName="horz1" presStyleCnt="0"/>
      <dgm:spPr/>
    </dgm:pt>
    <dgm:pt modelId="{856D3C69-FA3C-425A-B8C5-F574E410E664}" type="pres">
      <dgm:prSet presAssocID="{F251F9C5-FE2E-4CBD-A05C-D6EC0F3B448C}" presName="tx1" presStyleLbl="revTx" presStyleIdx="1" presStyleCnt="4"/>
      <dgm:spPr/>
    </dgm:pt>
    <dgm:pt modelId="{4C657990-E770-4028-B72D-5F85FD6D7CD9}" type="pres">
      <dgm:prSet presAssocID="{F251F9C5-FE2E-4CBD-A05C-D6EC0F3B448C}" presName="vert1" presStyleCnt="0"/>
      <dgm:spPr/>
    </dgm:pt>
    <dgm:pt modelId="{36843C3F-295E-40AF-A67B-F2B1D5458E4A}" type="pres">
      <dgm:prSet presAssocID="{F0E488A1-0098-475B-B698-1FDB05B5DE32}" presName="thickLine" presStyleLbl="alignNode1" presStyleIdx="2" presStyleCnt="4"/>
      <dgm:spPr/>
    </dgm:pt>
    <dgm:pt modelId="{AECE50E8-A471-44D7-A95E-A837F6822037}" type="pres">
      <dgm:prSet presAssocID="{F0E488A1-0098-475B-B698-1FDB05B5DE32}" presName="horz1" presStyleCnt="0"/>
      <dgm:spPr/>
    </dgm:pt>
    <dgm:pt modelId="{A2BAB690-5165-4266-968F-7344FFA46202}" type="pres">
      <dgm:prSet presAssocID="{F0E488A1-0098-475B-B698-1FDB05B5DE32}" presName="tx1" presStyleLbl="revTx" presStyleIdx="2" presStyleCnt="4"/>
      <dgm:spPr/>
    </dgm:pt>
    <dgm:pt modelId="{4CE8A642-FA14-48B2-824D-9E3C929D2204}" type="pres">
      <dgm:prSet presAssocID="{F0E488A1-0098-475B-B698-1FDB05B5DE32}" presName="vert1" presStyleCnt="0"/>
      <dgm:spPr/>
    </dgm:pt>
    <dgm:pt modelId="{3ABD160A-F3F7-4E20-8E04-978DF0BFEC15}" type="pres">
      <dgm:prSet presAssocID="{91A44AB2-CB6F-44EC-B861-4A0107149223}" presName="thickLine" presStyleLbl="alignNode1" presStyleIdx="3" presStyleCnt="4"/>
      <dgm:spPr/>
    </dgm:pt>
    <dgm:pt modelId="{AA3DB525-B8ED-45EB-AC4E-12FCCD726A0A}" type="pres">
      <dgm:prSet presAssocID="{91A44AB2-CB6F-44EC-B861-4A0107149223}" presName="horz1" presStyleCnt="0"/>
      <dgm:spPr/>
    </dgm:pt>
    <dgm:pt modelId="{19F03212-BA9B-461A-898F-FA60F69DE31A}" type="pres">
      <dgm:prSet presAssocID="{91A44AB2-CB6F-44EC-B861-4A0107149223}" presName="tx1" presStyleLbl="revTx" presStyleIdx="3" presStyleCnt="4"/>
      <dgm:spPr/>
    </dgm:pt>
    <dgm:pt modelId="{B36C2E73-6A9A-412D-9A94-1891386DCB39}" type="pres">
      <dgm:prSet presAssocID="{91A44AB2-CB6F-44EC-B861-4A0107149223}" presName="vert1" presStyleCnt="0"/>
      <dgm:spPr/>
    </dgm:pt>
  </dgm:ptLst>
  <dgm:cxnLst>
    <dgm:cxn modelId="{FFC9A516-F79E-4FB9-8F84-5DDCA060AB16}" type="presOf" srcId="{F251F9C5-FE2E-4CBD-A05C-D6EC0F3B448C}" destId="{856D3C69-FA3C-425A-B8C5-F574E410E664}" srcOrd="0" destOrd="0" presId="urn:microsoft.com/office/officeart/2008/layout/LinedList"/>
    <dgm:cxn modelId="{D629056E-C391-49F2-A653-7360605279F2}" srcId="{98602BBD-14D1-4FC5-AA6D-EFD4298FBD69}" destId="{91A44AB2-CB6F-44EC-B861-4A0107149223}" srcOrd="3" destOrd="0" parTransId="{CAE0778F-78CE-461A-A101-EA8C94BCECE4}" sibTransId="{B0778D00-C0BB-49B9-927B-26EEF2224592}"/>
    <dgm:cxn modelId="{E19B9B58-248F-499D-B782-060A91751A9B}" srcId="{98602BBD-14D1-4FC5-AA6D-EFD4298FBD69}" destId="{F0E488A1-0098-475B-B698-1FDB05B5DE32}" srcOrd="2" destOrd="0" parTransId="{9D9FBA02-6A7D-4C40-B9AD-3F77239E68BC}" sibTransId="{0C455D55-2B45-4A09-B7D0-DF7421B3474E}"/>
    <dgm:cxn modelId="{178E525A-2FDB-4042-A41C-A43ECAC52E94}" type="presOf" srcId="{91A44AB2-CB6F-44EC-B861-4A0107149223}" destId="{19F03212-BA9B-461A-898F-FA60F69DE31A}" srcOrd="0" destOrd="0" presId="urn:microsoft.com/office/officeart/2008/layout/LinedList"/>
    <dgm:cxn modelId="{4CAC487C-B1DE-4170-B694-0D6476B3C682}" srcId="{98602BBD-14D1-4FC5-AA6D-EFD4298FBD69}" destId="{97EDBE83-C67F-4711-BCE3-2C42E3C6B316}" srcOrd="0" destOrd="0" parTransId="{94135E58-BD08-44B5-A384-D3AE74BAB8EB}" sibTransId="{49E20B6D-12E0-425E-9282-4D416D1E8FC8}"/>
    <dgm:cxn modelId="{88568CC2-44C3-48D0-B938-CDD9C8148C9C}" type="presOf" srcId="{F0E488A1-0098-475B-B698-1FDB05B5DE32}" destId="{A2BAB690-5165-4266-968F-7344FFA46202}" srcOrd="0" destOrd="0" presId="urn:microsoft.com/office/officeart/2008/layout/LinedList"/>
    <dgm:cxn modelId="{A63EF9D5-D7D3-455E-9F36-7F5EFA41D0D8}" srcId="{98602BBD-14D1-4FC5-AA6D-EFD4298FBD69}" destId="{F251F9C5-FE2E-4CBD-A05C-D6EC0F3B448C}" srcOrd="1" destOrd="0" parTransId="{19A868E6-8911-4C4A-A92C-6D2BAB7A4279}" sibTransId="{711B5B8A-CA85-4B96-991B-750CA7DE312B}"/>
    <dgm:cxn modelId="{439FBDF3-B494-4807-B5FB-90E89430E4E5}" type="presOf" srcId="{98602BBD-14D1-4FC5-AA6D-EFD4298FBD69}" destId="{6356BBD0-7FBB-4428-9643-AB643B414D9A}" srcOrd="0" destOrd="0" presId="urn:microsoft.com/office/officeart/2008/layout/LinedList"/>
    <dgm:cxn modelId="{09670EFB-7D3F-4461-AC37-9A3FE3CD2803}" type="presOf" srcId="{97EDBE83-C67F-4711-BCE3-2C42E3C6B316}" destId="{4024C4BD-7657-4246-8427-6266DAB5A235}" srcOrd="0" destOrd="0" presId="urn:microsoft.com/office/officeart/2008/layout/LinedList"/>
    <dgm:cxn modelId="{1D63B093-2E22-4D57-859B-96075647161D}" type="presParOf" srcId="{6356BBD0-7FBB-4428-9643-AB643B414D9A}" destId="{ACD51DCE-431A-4044-905C-57817695BC2E}" srcOrd="0" destOrd="0" presId="urn:microsoft.com/office/officeart/2008/layout/LinedList"/>
    <dgm:cxn modelId="{DD1D2ADE-0745-487A-8959-3DBF991BAFE0}" type="presParOf" srcId="{6356BBD0-7FBB-4428-9643-AB643B414D9A}" destId="{1A7D9AB7-37E2-4501-AED3-A4A690DA9009}" srcOrd="1" destOrd="0" presId="urn:microsoft.com/office/officeart/2008/layout/LinedList"/>
    <dgm:cxn modelId="{0974BE1E-01A4-4EDB-A021-1961EDC9B1BA}" type="presParOf" srcId="{1A7D9AB7-37E2-4501-AED3-A4A690DA9009}" destId="{4024C4BD-7657-4246-8427-6266DAB5A235}" srcOrd="0" destOrd="0" presId="urn:microsoft.com/office/officeart/2008/layout/LinedList"/>
    <dgm:cxn modelId="{D43A47D7-70FC-467C-8FEF-28B8A0FC4202}" type="presParOf" srcId="{1A7D9AB7-37E2-4501-AED3-A4A690DA9009}" destId="{C7077EFA-E673-4F7F-833E-27FBD3E9C276}" srcOrd="1" destOrd="0" presId="urn:microsoft.com/office/officeart/2008/layout/LinedList"/>
    <dgm:cxn modelId="{AB70281B-60D3-4A28-9E20-DB7F9E093ED5}" type="presParOf" srcId="{6356BBD0-7FBB-4428-9643-AB643B414D9A}" destId="{2A58C6E0-C6AE-4F98-A676-8D4E9A81ACD5}" srcOrd="2" destOrd="0" presId="urn:microsoft.com/office/officeart/2008/layout/LinedList"/>
    <dgm:cxn modelId="{86123943-25AB-4F0A-BB3B-0D027777604B}" type="presParOf" srcId="{6356BBD0-7FBB-4428-9643-AB643B414D9A}" destId="{49149B27-808F-471E-88F3-209FB94F7657}" srcOrd="3" destOrd="0" presId="urn:microsoft.com/office/officeart/2008/layout/LinedList"/>
    <dgm:cxn modelId="{3201D30A-D7BB-488C-B402-67EFB98FE3BD}" type="presParOf" srcId="{49149B27-808F-471E-88F3-209FB94F7657}" destId="{856D3C69-FA3C-425A-B8C5-F574E410E664}" srcOrd="0" destOrd="0" presId="urn:microsoft.com/office/officeart/2008/layout/LinedList"/>
    <dgm:cxn modelId="{00E3B4C8-3B90-420F-A4BD-E6B5DEAF8D56}" type="presParOf" srcId="{49149B27-808F-471E-88F3-209FB94F7657}" destId="{4C657990-E770-4028-B72D-5F85FD6D7CD9}" srcOrd="1" destOrd="0" presId="urn:microsoft.com/office/officeart/2008/layout/LinedList"/>
    <dgm:cxn modelId="{4068D3D8-1495-4759-A1E0-C6DE467F2038}" type="presParOf" srcId="{6356BBD0-7FBB-4428-9643-AB643B414D9A}" destId="{36843C3F-295E-40AF-A67B-F2B1D5458E4A}" srcOrd="4" destOrd="0" presId="urn:microsoft.com/office/officeart/2008/layout/LinedList"/>
    <dgm:cxn modelId="{9AF02344-69E6-451B-880F-93FBF423B9D9}" type="presParOf" srcId="{6356BBD0-7FBB-4428-9643-AB643B414D9A}" destId="{AECE50E8-A471-44D7-A95E-A837F6822037}" srcOrd="5" destOrd="0" presId="urn:microsoft.com/office/officeart/2008/layout/LinedList"/>
    <dgm:cxn modelId="{9C3DB658-9112-4977-8AD3-D4AF1A16BFA7}" type="presParOf" srcId="{AECE50E8-A471-44D7-A95E-A837F6822037}" destId="{A2BAB690-5165-4266-968F-7344FFA46202}" srcOrd="0" destOrd="0" presId="urn:microsoft.com/office/officeart/2008/layout/LinedList"/>
    <dgm:cxn modelId="{48CF5B7D-3CA5-4514-98A9-0F27CB9A5E22}" type="presParOf" srcId="{AECE50E8-A471-44D7-A95E-A837F6822037}" destId="{4CE8A642-FA14-48B2-824D-9E3C929D2204}" srcOrd="1" destOrd="0" presId="urn:microsoft.com/office/officeart/2008/layout/LinedList"/>
    <dgm:cxn modelId="{BC887279-4F5A-4984-AB68-59CFEB1C3D5F}" type="presParOf" srcId="{6356BBD0-7FBB-4428-9643-AB643B414D9A}" destId="{3ABD160A-F3F7-4E20-8E04-978DF0BFEC15}" srcOrd="6" destOrd="0" presId="urn:microsoft.com/office/officeart/2008/layout/LinedList"/>
    <dgm:cxn modelId="{07A5781D-D941-4AD1-B1CC-F143AE8D4631}" type="presParOf" srcId="{6356BBD0-7FBB-4428-9643-AB643B414D9A}" destId="{AA3DB525-B8ED-45EB-AC4E-12FCCD726A0A}" srcOrd="7" destOrd="0" presId="urn:microsoft.com/office/officeart/2008/layout/LinedList"/>
    <dgm:cxn modelId="{2029EB05-70D2-463B-8BC3-75E4E17A6C4B}" type="presParOf" srcId="{AA3DB525-B8ED-45EB-AC4E-12FCCD726A0A}" destId="{19F03212-BA9B-461A-898F-FA60F69DE31A}" srcOrd="0" destOrd="0" presId="urn:microsoft.com/office/officeart/2008/layout/LinedList"/>
    <dgm:cxn modelId="{C3891158-54E5-4286-84E9-027C8E357BBC}" type="presParOf" srcId="{AA3DB525-B8ED-45EB-AC4E-12FCCD726A0A}" destId="{B36C2E73-6A9A-412D-9A94-1891386DCB3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08B394F-D094-4A3E-99D6-167CE9FB498E}"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539AA3AB-F3AA-4990-874F-6A73B4B30B4F}">
      <dgm:prSet/>
      <dgm:spPr/>
      <dgm:t>
        <a:bodyPr/>
        <a:lstStyle/>
        <a:p>
          <a:r>
            <a:rPr lang="ru-RU" b="1"/>
            <a:t>Тіл асты сілекей бездері – аралас болып табылады және серозды – кілегейлі секрет болып шығарады. Шығару өзегі тіл асты еміздікшесіне ашылады.</a:t>
          </a:r>
          <a:endParaRPr lang="en-US"/>
        </a:p>
      </dgm:t>
    </dgm:pt>
    <dgm:pt modelId="{77C31149-846B-4064-9B2F-6D182CD86F63}" type="parTrans" cxnId="{A3C1B8A1-D649-4860-BA67-84450B691E1A}">
      <dgm:prSet/>
      <dgm:spPr/>
      <dgm:t>
        <a:bodyPr/>
        <a:lstStyle/>
        <a:p>
          <a:endParaRPr lang="en-US"/>
        </a:p>
      </dgm:t>
    </dgm:pt>
    <dgm:pt modelId="{3139905F-9192-49C6-8BEA-CDEDE8F057AC}" type="sibTrans" cxnId="{A3C1B8A1-D649-4860-BA67-84450B691E1A}">
      <dgm:prSet/>
      <dgm:spPr/>
      <dgm:t>
        <a:bodyPr/>
        <a:lstStyle/>
        <a:p>
          <a:endParaRPr lang="en-US"/>
        </a:p>
      </dgm:t>
    </dgm:pt>
    <dgm:pt modelId="{FC3F67A3-F519-4B38-A662-527E93FD9CF1}">
      <dgm:prSet/>
      <dgm:spPr/>
      <dgm:t>
        <a:bodyPr/>
        <a:lstStyle/>
        <a:p>
          <a:r>
            <a:rPr lang="ru-RU" b="1"/>
            <a:t>Кіші сілекей бездері – барлық кілегей қабаттарда орналасады. Таңдай бездері артқы бөлімде көп және жұмсақ таңдайдың бағыты бойынша олардың саны көбейеді. Тілдің түбірінде, валик тәрізді еміздікшеде серозды бездер, ал басқа жерлерде – кілегей бездер орналасады.</a:t>
          </a:r>
          <a:endParaRPr lang="en-US"/>
        </a:p>
      </dgm:t>
    </dgm:pt>
    <dgm:pt modelId="{458E8BA6-589A-4EE9-B15C-5C1859319253}" type="parTrans" cxnId="{25C64255-41D6-4176-9AD1-355FC7BA5B34}">
      <dgm:prSet/>
      <dgm:spPr/>
      <dgm:t>
        <a:bodyPr/>
        <a:lstStyle/>
        <a:p>
          <a:endParaRPr lang="en-US"/>
        </a:p>
      </dgm:t>
    </dgm:pt>
    <dgm:pt modelId="{DC650152-255E-42CB-98B3-6E7177CB6A03}" type="sibTrans" cxnId="{25C64255-41D6-4176-9AD1-355FC7BA5B34}">
      <dgm:prSet/>
      <dgm:spPr/>
      <dgm:t>
        <a:bodyPr/>
        <a:lstStyle/>
        <a:p>
          <a:endParaRPr lang="en-US"/>
        </a:p>
      </dgm:t>
    </dgm:pt>
    <dgm:pt modelId="{55E665DF-DEFA-4063-AE5F-A789E20D24A3}" type="pres">
      <dgm:prSet presAssocID="{B08B394F-D094-4A3E-99D6-167CE9FB498E}" presName="hierChild1" presStyleCnt="0">
        <dgm:presLayoutVars>
          <dgm:chPref val="1"/>
          <dgm:dir/>
          <dgm:animOne val="branch"/>
          <dgm:animLvl val="lvl"/>
          <dgm:resizeHandles/>
        </dgm:presLayoutVars>
      </dgm:prSet>
      <dgm:spPr/>
    </dgm:pt>
    <dgm:pt modelId="{CEB428F6-75A3-47EF-97F8-314E4FBF6BFE}" type="pres">
      <dgm:prSet presAssocID="{539AA3AB-F3AA-4990-874F-6A73B4B30B4F}" presName="hierRoot1" presStyleCnt="0"/>
      <dgm:spPr/>
    </dgm:pt>
    <dgm:pt modelId="{8BFBA634-AD08-4FBB-AB7B-DD1FF9119700}" type="pres">
      <dgm:prSet presAssocID="{539AA3AB-F3AA-4990-874F-6A73B4B30B4F}" presName="composite" presStyleCnt="0"/>
      <dgm:spPr/>
    </dgm:pt>
    <dgm:pt modelId="{D9FFF3CC-5601-4D11-8EAB-2ED2175C9C06}" type="pres">
      <dgm:prSet presAssocID="{539AA3AB-F3AA-4990-874F-6A73B4B30B4F}" presName="background" presStyleLbl="node0" presStyleIdx="0" presStyleCnt="2"/>
      <dgm:spPr/>
    </dgm:pt>
    <dgm:pt modelId="{5AD0D395-9BDA-4BCC-8257-C47AE8FF1CE1}" type="pres">
      <dgm:prSet presAssocID="{539AA3AB-F3AA-4990-874F-6A73B4B30B4F}" presName="text" presStyleLbl="fgAcc0" presStyleIdx="0" presStyleCnt="2">
        <dgm:presLayoutVars>
          <dgm:chPref val="3"/>
        </dgm:presLayoutVars>
      </dgm:prSet>
      <dgm:spPr/>
    </dgm:pt>
    <dgm:pt modelId="{F7ED6468-B6AF-499D-B4BC-FCD8CFC69A72}" type="pres">
      <dgm:prSet presAssocID="{539AA3AB-F3AA-4990-874F-6A73B4B30B4F}" presName="hierChild2" presStyleCnt="0"/>
      <dgm:spPr/>
    </dgm:pt>
    <dgm:pt modelId="{F2DDA684-0B22-4F1F-88D3-2853437B4788}" type="pres">
      <dgm:prSet presAssocID="{FC3F67A3-F519-4B38-A662-527E93FD9CF1}" presName="hierRoot1" presStyleCnt="0"/>
      <dgm:spPr/>
    </dgm:pt>
    <dgm:pt modelId="{BB1ACD61-A695-4A17-BC5F-EE209AF45DFE}" type="pres">
      <dgm:prSet presAssocID="{FC3F67A3-F519-4B38-A662-527E93FD9CF1}" presName="composite" presStyleCnt="0"/>
      <dgm:spPr/>
    </dgm:pt>
    <dgm:pt modelId="{8E355122-9CAB-4655-A551-CDE48E347DE8}" type="pres">
      <dgm:prSet presAssocID="{FC3F67A3-F519-4B38-A662-527E93FD9CF1}" presName="background" presStyleLbl="node0" presStyleIdx="1" presStyleCnt="2"/>
      <dgm:spPr/>
    </dgm:pt>
    <dgm:pt modelId="{690067D9-9535-436C-9C0D-9680CCDD44AC}" type="pres">
      <dgm:prSet presAssocID="{FC3F67A3-F519-4B38-A662-527E93FD9CF1}" presName="text" presStyleLbl="fgAcc0" presStyleIdx="1" presStyleCnt="2">
        <dgm:presLayoutVars>
          <dgm:chPref val="3"/>
        </dgm:presLayoutVars>
      </dgm:prSet>
      <dgm:spPr/>
    </dgm:pt>
    <dgm:pt modelId="{25D64DFD-A62C-46E5-80C3-B607CDDA56A1}" type="pres">
      <dgm:prSet presAssocID="{FC3F67A3-F519-4B38-A662-527E93FD9CF1}" presName="hierChild2" presStyleCnt="0"/>
      <dgm:spPr/>
    </dgm:pt>
  </dgm:ptLst>
  <dgm:cxnLst>
    <dgm:cxn modelId="{25C64255-41D6-4176-9AD1-355FC7BA5B34}" srcId="{B08B394F-D094-4A3E-99D6-167CE9FB498E}" destId="{FC3F67A3-F519-4B38-A662-527E93FD9CF1}" srcOrd="1" destOrd="0" parTransId="{458E8BA6-589A-4EE9-B15C-5C1859319253}" sibTransId="{DC650152-255E-42CB-98B3-6E7177CB6A03}"/>
    <dgm:cxn modelId="{23010957-375E-4305-9463-9BEB6BE12C6D}" type="presOf" srcId="{B08B394F-D094-4A3E-99D6-167CE9FB498E}" destId="{55E665DF-DEFA-4063-AE5F-A789E20D24A3}" srcOrd="0" destOrd="0" presId="urn:microsoft.com/office/officeart/2005/8/layout/hierarchy1"/>
    <dgm:cxn modelId="{8D199A9D-5497-4A52-A4CA-D9AF045244B5}" type="presOf" srcId="{539AA3AB-F3AA-4990-874F-6A73B4B30B4F}" destId="{5AD0D395-9BDA-4BCC-8257-C47AE8FF1CE1}" srcOrd="0" destOrd="0" presId="urn:microsoft.com/office/officeart/2005/8/layout/hierarchy1"/>
    <dgm:cxn modelId="{A3C1B8A1-D649-4860-BA67-84450B691E1A}" srcId="{B08B394F-D094-4A3E-99D6-167CE9FB498E}" destId="{539AA3AB-F3AA-4990-874F-6A73B4B30B4F}" srcOrd="0" destOrd="0" parTransId="{77C31149-846B-4064-9B2F-6D182CD86F63}" sibTransId="{3139905F-9192-49C6-8BEA-CDEDE8F057AC}"/>
    <dgm:cxn modelId="{9C06A2E7-0F70-4A3C-BB12-AF1CA20BC5E4}" type="presOf" srcId="{FC3F67A3-F519-4B38-A662-527E93FD9CF1}" destId="{690067D9-9535-436C-9C0D-9680CCDD44AC}" srcOrd="0" destOrd="0" presId="urn:microsoft.com/office/officeart/2005/8/layout/hierarchy1"/>
    <dgm:cxn modelId="{D3621388-175B-4366-9336-DD0C7112EF76}" type="presParOf" srcId="{55E665DF-DEFA-4063-AE5F-A789E20D24A3}" destId="{CEB428F6-75A3-47EF-97F8-314E4FBF6BFE}" srcOrd="0" destOrd="0" presId="urn:microsoft.com/office/officeart/2005/8/layout/hierarchy1"/>
    <dgm:cxn modelId="{03892388-0C88-49AE-A6C5-BF6DB9FE4C49}" type="presParOf" srcId="{CEB428F6-75A3-47EF-97F8-314E4FBF6BFE}" destId="{8BFBA634-AD08-4FBB-AB7B-DD1FF9119700}" srcOrd="0" destOrd="0" presId="urn:microsoft.com/office/officeart/2005/8/layout/hierarchy1"/>
    <dgm:cxn modelId="{FE7465F7-E895-4998-8995-9A5B189EBAD7}" type="presParOf" srcId="{8BFBA634-AD08-4FBB-AB7B-DD1FF9119700}" destId="{D9FFF3CC-5601-4D11-8EAB-2ED2175C9C06}" srcOrd="0" destOrd="0" presId="urn:microsoft.com/office/officeart/2005/8/layout/hierarchy1"/>
    <dgm:cxn modelId="{25765AF5-06FD-4C9E-9FA3-7B7733F9BFBA}" type="presParOf" srcId="{8BFBA634-AD08-4FBB-AB7B-DD1FF9119700}" destId="{5AD0D395-9BDA-4BCC-8257-C47AE8FF1CE1}" srcOrd="1" destOrd="0" presId="urn:microsoft.com/office/officeart/2005/8/layout/hierarchy1"/>
    <dgm:cxn modelId="{8985936E-A2A5-4D71-A2DD-054706BBFC4A}" type="presParOf" srcId="{CEB428F6-75A3-47EF-97F8-314E4FBF6BFE}" destId="{F7ED6468-B6AF-499D-B4BC-FCD8CFC69A72}" srcOrd="1" destOrd="0" presId="urn:microsoft.com/office/officeart/2005/8/layout/hierarchy1"/>
    <dgm:cxn modelId="{3978A331-F4DD-4353-A81D-73EE8A66F6FD}" type="presParOf" srcId="{55E665DF-DEFA-4063-AE5F-A789E20D24A3}" destId="{F2DDA684-0B22-4F1F-88D3-2853437B4788}" srcOrd="1" destOrd="0" presId="urn:microsoft.com/office/officeart/2005/8/layout/hierarchy1"/>
    <dgm:cxn modelId="{441E02CB-BD3D-4D40-ACAB-58662FC9F849}" type="presParOf" srcId="{F2DDA684-0B22-4F1F-88D3-2853437B4788}" destId="{BB1ACD61-A695-4A17-BC5F-EE209AF45DFE}" srcOrd="0" destOrd="0" presId="urn:microsoft.com/office/officeart/2005/8/layout/hierarchy1"/>
    <dgm:cxn modelId="{5F436147-763D-4272-8BF0-903CC4A1EFEE}" type="presParOf" srcId="{BB1ACD61-A695-4A17-BC5F-EE209AF45DFE}" destId="{8E355122-9CAB-4655-A551-CDE48E347DE8}" srcOrd="0" destOrd="0" presId="urn:microsoft.com/office/officeart/2005/8/layout/hierarchy1"/>
    <dgm:cxn modelId="{AF54DF5E-886E-4D29-94D0-CE44A11DC15B}" type="presParOf" srcId="{BB1ACD61-A695-4A17-BC5F-EE209AF45DFE}" destId="{690067D9-9535-436C-9C0D-9680CCDD44AC}" srcOrd="1" destOrd="0" presId="urn:microsoft.com/office/officeart/2005/8/layout/hierarchy1"/>
    <dgm:cxn modelId="{F69B96CA-9A55-4D69-A70A-4C3C8166DDAE}" type="presParOf" srcId="{F2DDA684-0B22-4F1F-88D3-2853437B4788}" destId="{25D64DFD-A62C-46E5-80C3-B607CDDA56A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9EDC30-AF04-4256-8870-C1DE329529DC}" type="doc">
      <dgm:prSet loTypeId="urn:microsoft.com/office/officeart/2005/8/layout/pyramid1" loCatId="pyramid" qsTypeId="urn:microsoft.com/office/officeart/2005/8/quickstyle/simple1" qsCatId="simple" csTypeId="urn:microsoft.com/office/officeart/2005/8/colors/accent1_2" csCatId="accent1" phldr="1"/>
      <dgm:spPr/>
    </dgm:pt>
    <dgm:pt modelId="{B45EE2B9-15A4-4486-82F8-4F19D4C124C2}">
      <dgm:prSet phldrT="[Текст]"/>
      <dgm:spPr/>
      <dgm:t>
        <a:bodyPr/>
        <a:lstStyle/>
        <a:p>
          <a:pPr>
            <a:buFontTx/>
            <a:buNone/>
          </a:pPr>
          <a:r>
            <a:rPr lang="kk-KZ" altLang="ru-KZ" u="sng" dirty="0">
              <a:solidFill>
                <a:srgbClr val="009900"/>
              </a:solidFill>
            </a:rPr>
            <a:t>Анатомиялық жіктеу</a:t>
          </a:r>
          <a:endParaRPr lang="ru-KZ" dirty="0"/>
        </a:p>
      </dgm:t>
    </dgm:pt>
    <dgm:pt modelId="{9624515C-DB19-4C5F-9592-CC345E8DBB85}" type="parTrans" cxnId="{5CB5D889-B845-4BBC-BF0C-06092CA69EA5}">
      <dgm:prSet/>
      <dgm:spPr/>
      <dgm:t>
        <a:bodyPr/>
        <a:lstStyle/>
        <a:p>
          <a:endParaRPr lang="ru-KZ"/>
        </a:p>
      </dgm:t>
    </dgm:pt>
    <dgm:pt modelId="{6F5E4CA6-96D2-45E0-9C58-887563C56F48}" type="sibTrans" cxnId="{5CB5D889-B845-4BBC-BF0C-06092CA69EA5}">
      <dgm:prSet/>
      <dgm:spPr/>
      <dgm:t>
        <a:bodyPr/>
        <a:lstStyle/>
        <a:p>
          <a:endParaRPr lang="ru-KZ"/>
        </a:p>
      </dgm:t>
    </dgm:pt>
    <dgm:pt modelId="{33AEB74E-2A33-439E-9D18-F61179803771}">
      <dgm:prSet phldrT="[Текст]"/>
      <dgm:spPr/>
      <dgm:t>
        <a:bodyPr/>
        <a:lstStyle/>
        <a:p>
          <a:pPr>
            <a:buFontTx/>
            <a:buNone/>
          </a:pPr>
          <a:r>
            <a:rPr lang="kk-KZ" altLang="ru-KZ" u="sng" dirty="0">
              <a:solidFill>
                <a:srgbClr val="009900"/>
              </a:solidFill>
            </a:rPr>
            <a:t>Химиялық құрамына сәйкес</a:t>
          </a:r>
          <a:r>
            <a:rPr lang="kk-KZ" altLang="ru-KZ" dirty="0">
              <a:solidFill>
                <a:srgbClr val="009900"/>
              </a:solidFill>
            </a:rPr>
            <a:t> </a:t>
          </a:r>
          <a:endParaRPr lang="ru-KZ" dirty="0"/>
        </a:p>
      </dgm:t>
    </dgm:pt>
    <dgm:pt modelId="{AD977A89-77B7-4873-9A39-8D4F792F68BC}" type="parTrans" cxnId="{1373A30E-FFF7-468B-BEE9-1526E5BFEA0A}">
      <dgm:prSet/>
      <dgm:spPr/>
      <dgm:t>
        <a:bodyPr/>
        <a:lstStyle/>
        <a:p>
          <a:endParaRPr lang="ru-KZ"/>
        </a:p>
      </dgm:t>
    </dgm:pt>
    <dgm:pt modelId="{9F110248-116A-4B29-B496-5D7ABF13EB6E}" type="sibTrans" cxnId="{1373A30E-FFF7-468B-BEE9-1526E5BFEA0A}">
      <dgm:prSet/>
      <dgm:spPr/>
      <dgm:t>
        <a:bodyPr/>
        <a:lstStyle/>
        <a:p>
          <a:endParaRPr lang="ru-KZ"/>
        </a:p>
      </dgm:t>
    </dgm:pt>
    <dgm:pt modelId="{4711FCC8-3130-46DF-86CD-6D22E13858FC}">
      <dgm:prSet phldrT="[Текст]"/>
      <dgm:spPr/>
      <dgm:t>
        <a:bodyPr/>
        <a:lstStyle/>
        <a:p>
          <a:r>
            <a:rPr lang="kk-KZ" altLang="ru-KZ" u="sng" dirty="0">
              <a:solidFill>
                <a:srgbClr val="009900"/>
              </a:solidFill>
              <a:latin typeface="Calibri" panose="020F0502020204030204" pitchFamily="34" charset="0"/>
            </a:rPr>
            <a:t>Биологиялық қызметіне сәйкес</a:t>
          </a:r>
          <a:endParaRPr lang="ru-KZ" dirty="0"/>
        </a:p>
      </dgm:t>
    </dgm:pt>
    <dgm:pt modelId="{E96604D9-DD54-4999-8314-0155250346BC}" type="parTrans" cxnId="{A7FD77E6-42BD-429B-A35E-66B035363291}">
      <dgm:prSet/>
      <dgm:spPr/>
      <dgm:t>
        <a:bodyPr/>
        <a:lstStyle/>
        <a:p>
          <a:endParaRPr lang="ru-KZ"/>
        </a:p>
      </dgm:t>
    </dgm:pt>
    <dgm:pt modelId="{AAB5E6A9-ED65-4EA3-A346-11439FB6F5C0}" type="sibTrans" cxnId="{A7FD77E6-42BD-429B-A35E-66B035363291}">
      <dgm:prSet/>
      <dgm:spPr/>
      <dgm:t>
        <a:bodyPr/>
        <a:lstStyle/>
        <a:p>
          <a:endParaRPr lang="ru-KZ"/>
        </a:p>
      </dgm:t>
    </dgm:pt>
    <dgm:pt modelId="{B4D3FFFB-1425-4AB0-BA8B-430DDCC89B60}" type="pres">
      <dgm:prSet presAssocID="{A29EDC30-AF04-4256-8870-C1DE329529DC}" presName="Name0" presStyleCnt="0">
        <dgm:presLayoutVars>
          <dgm:dir/>
          <dgm:animLvl val="lvl"/>
          <dgm:resizeHandles val="exact"/>
        </dgm:presLayoutVars>
      </dgm:prSet>
      <dgm:spPr/>
    </dgm:pt>
    <dgm:pt modelId="{2A09F0DD-0286-4340-A145-7C73DB493944}" type="pres">
      <dgm:prSet presAssocID="{B45EE2B9-15A4-4486-82F8-4F19D4C124C2}" presName="Name8" presStyleCnt="0"/>
      <dgm:spPr/>
    </dgm:pt>
    <dgm:pt modelId="{1FE5094D-82B8-4F92-862D-FA2D9FD51A41}" type="pres">
      <dgm:prSet presAssocID="{B45EE2B9-15A4-4486-82F8-4F19D4C124C2}" presName="level" presStyleLbl="node1" presStyleIdx="0" presStyleCnt="3">
        <dgm:presLayoutVars>
          <dgm:chMax val="1"/>
          <dgm:bulletEnabled val="1"/>
        </dgm:presLayoutVars>
      </dgm:prSet>
      <dgm:spPr/>
    </dgm:pt>
    <dgm:pt modelId="{B1A5EFB5-A6AE-43D4-B1BB-FC6F4ACCE1C5}" type="pres">
      <dgm:prSet presAssocID="{B45EE2B9-15A4-4486-82F8-4F19D4C124C2}" presName="levelTx" presStyleLbl="revTx" presStyleIdx="0" presStyleCnt="0">
        <dgm:presLayoutVars>
          <dgm:chMax val="1"/>
          <dgm:bulletEnabled val="1"/>
        </dgm:presLayoutVars>
      </dgm:prSet>
      <dgm:spPr/>
    </dgm:pt>
    <dgm:pt modelId="{91D50B54-C8C0-4EFF-AE4F-A432D2058312}" type="pres">
      <dgm:prSet presAssocID="{33AEB74E-2A33-439E-9D18-F61179803771}" presName="Name8" presStyleCnt="0"/>
      <dgm:spPr/>
    </dgm:pt>
    <dgm:pt modelId="{297748DB-57F9-4BD4-8C68-252D5E9C331A}" type="pres">
      <dgm:prSet presAssocID="{33AEB74E-2A33-439E-9D18-F61179803771}" presName="level" presStyleLbl="node1" presStyleIdx="1" presStyleCnt="3">
        <dgm:presLayoutVars>
          <dgm:chMax val="1"/>
          <dgm:bulletEnabled val="1"/>
        </dgm:presLayoutVars>
      </dgm:prSet>
      <dgm:spPr/>
    </dgm:pt>
    <dgm:pt modelId="{F176BF71-3F5A-4073-BB96-2A8E55F0208A}" type="pres">
      <dgm:prSet presAssocID="{33AEB74E-2A33-439E-9D18-F61179803771}" presName="levelTx" presStyleLbl="revTx" presStyleIdx="0" presStyleCnt="0">
        <dgm:presLayoutVars>
          <dgm:chMax val="1"/>
          <dgm:bulletEnabled val="1"/>
        </dgm:presLayoutVars>
      </dgm:prSet>
      <dgm:spPr/>
    </dgm:pt>
    <dgm:pt modelId="{D49FD0DF-8E57-414B-8714-0753D7762858}" type="pres">
      <dgm:prSet presAssocID="{4711FCC8-3130-46DF-86CD-6D22E13858FC}" presName="Name8" presStyleCnt="0"/>
      <dgm:spPr/>
    </dgm:pt>
    <dgm:pt modelId="{4BC95AEA-6E45-4608-A37B-7A29A34B32FD}" type="pres">
      <dgm:prSet presAssocID="{4711FCC8-3130-46DF-86CD-6D22E13858FC}" presName="level" presStyleLbl="node1" presStyleIdx="2" presStyleCnt="3">
        <dgm:presLayoutVars>
          <dgm:chMax val="1"/>
          <dgm:bulletEnabled val="1"/>
        </dgm:presLayoutVars>
      </dgm:prSet>
      <dgm:spPr/>
    </dgm:pt>
    <dgm:pt modelId="{D88373B3-9E22-4F68-ADEE-0B00B44EBC7E}" type="pres">
      <dgm:prSet presAssocID="{4711FCC8-3130-46DF-86CD-6D22E13858FC}" presName="levelTx" presStyleLbl="revTx" presStyleIdx="0" presStyleCnt="0">
        <dgm:presLayoutVars>
          <dgm:chMax val="1"/>
          <dgm:bulletEnabled val="1"/>
        </dgm:presLayoutVars>
      </dgm:prSet>
      <dgm:spPr/>
    </dgm:pt>
  </dgm:ptLst>
  <dgm:cxnLst>
    <dgm:cxn modelId="{1373A30E-FFF7-468B-BEE9-1526E5BFEA0A}" srcId="{A29EDC30-AF04-4256-8870-C1DE329529DC}" destId="{33AEB74E-2A33-439E-9D18-F61179803771}" srcOrd="1" destOrd="0" parTransId="{AD977A89-77B7-4873-9A39-8D4F792F68BC}" sibTransId="{9F110248-116A-4B29-B496-5D7ABF13EB6E}"/>
    <dgm:cxn modelId="{5982931E-0736-42F9-B46E-02AEA19058EC}" type="presOf" srcId="{B45EE2B9-15A4-4486-82F8-4F19D4C124C2}" destId="{1FE5094D-82B8-4F92-862D-FA2D9FD51A41}" srcOrd="0" destOrd="0" presId="urn:microsoft.com/office/officeart/2005/8/layout/pyramid1"/>
    <dgm:cxn modelId="{A10E8C2C-7258-47FF-BAD9-7980A6C9F81D}" type="presOf" srcId="{A29EDC30-AF04-4256-8870-C1DE329529DC}" destId="{B4D3FFFB-1425-4AB0-BA8B-430DDCC89B60}" srcOrd="0" destOrd="0" presId="urn:microsoft.com/office/officeart/2005/8/layout/pyramid1"/>
    <dgm:cxn modelId="{743B6E5C-9305-4B3A-B379-162B999B0549}" type="presOf" srcId="{33AEB74E-2A33-439E-9D18-F61179803771}" destId="{F176BF71-3F5A-4073-BB96-2A8E55F0208A}" srcOrd="1" destOrd="0" presId="urn:microsoft.com/office/officeart/2005/8/layout/pyramid1"/>
    <dgm:cxn modelId="{2AFED76D-7E91-4620-9530-FDA5DD27EF23}" type="presOf" srcId="{4711FCC8-3130-46DF-86CD-6D22E13858FC}" destId="{4BC95AEA-6E45-4608-A37B-7A29A34B32FD}" srcOrd="0" destOrd="0" presId="urn:microsoft.com/office/officeart/2005/8/layout/pyramid1"/>
    <dgm:cxn modelId="{3A82296E-C038-4851-B26F-F1619B917B6F}" type="presOf" srcId="{33AEB74E-2A33-439E-9D18-F61179803771}" destId="{297748DB-57F9-4BD4-8C68-252D5E9C331A}" srcOrd="0" destOrd="0" presId="urn:microsoft.com/office/officeart/2005/8/layout/pyramid1"/>
    <dgm:cxn modelId="{5CB5D889-B845-4BBC-BF0C-06092CA69EA5}" srcId="{A29EDC30-AF04-4256-8870-C1DE329529DC}" destId="{B45EE2B9-15A4-4486-82F8-4F19D4C124C2}" srcOrd="0" destOrd="0" parTransId="{9624515C-DB19-4C5F-9592-CC345E8DBB85}" sibTransId="{6F5E4CA6-96D2-45E0-9C58-887563C56F48}"/>
    <dgm:cxn modelId="{1CF9ECB6-A6FE-4A42-AB75-6FC94023BB06}" type="presOf" srcId="{4711FCC8-3130-46DF-86CD-6D22E13858FC}" destId="{D88373B3-9E22-4F68-ADEE-0B00B44EBC7E}" srcOrd="1" destOrd="0" presId="urn:microsoft.com/office/officeart/2005/8/layout/pyramid1"/>
    <dgm:cxn modelId="{A7FD77E6-42BD-429B-A35E-66B035363291}" srcId="{A29EDC30-AF04-4256-8870-C1DE329529DC}" destId="{4711FCC8-3130-46DF-86CD-6D22E13858FC}" srcOrd="2" destOrd="0" parTransId="{E96604D9-DD54-4999-8314-0155250346BC}" sibTransId="{AAB5E6A9-ED65-4EA3-A346-11439FB6F5C0}"/>
    <dgm:cxn modelId="{32A491FE-537D-47E0-9875-3ADC6668B16E}" type="presOf" srcId="{B45EE2B9-15A4-4486-82F8-4F19D4C124C2}" destId="{B1A5EFB5-A6AE-43D4-B1BB-FC6F4ACCE1C5}" srcOrd="1" destOrd="0" presId="urn:microsoft.com/office/officeart/2005/8/layout/pyramid1"/>
    <dgm:cxn modelId="{66AF6AEE-436A-43D6-AA8A-0C380294CC94}" type="presParOf" srcId="{B4D3FFFB-1425-4AB0-BA8B-430DDCC89B60}" destId="{2A09F0DD-0286-4340-A145-7C73DB493944}" srcOrd="0" destOrd="0" presId="urn:microsoft.com/office/officeart/2005/8/layout/pyramid1"/>
    <dgm:cxn modelId="{E2984E99-A9AD-4733-8057-18EFE4987156}" type="presParOf" srcId="{2A09F0DD-0286-4340-A145-7C73DB493944}" destId="{1FE5094D-82B8-4F92-862D-FA2D9FD51A41}" srcOrd="0" destOrd="0" presId="urn:microsoft.com/office/officeart/2005/8/layout/pyramid1"/>
    <dgm:cxn modelId="{D9614D34-9CA9-4C4A-B978-1875990418F0}" type="presParOf" srcId="{2A09F0DD-0286-4340-A145-7C73DB493944}" destId="{B1A5EFB5-A6AE-43D4-B1BB-FC6F4ACCE1C5}" srcOrd="1" destOrd="0" presId="urn:microsoft.com/office/officeart/2005/8/layout/pyramid1"/>
    <dgm:cxn modelId="{82D12330-A981-4802-A1E0-E3A98BBD51EA}" type="presParOf" srcId="{B4D3FFFB-1425-4AB0-BA8B-430DDCC89B60}" destId="{91D50B54-C8C0-4EFF-AE4F-A432D2058312}" srcOrd="1" destOrd="0" presId="urn:microsoft.com/office/officeart/2005/8/layout/pyramid1"/>
    <dgm:cxn modelId="{2BA8B19E-B12A-49E1-B92C-210EEFD74FD4}" type="presParOf" srcId="{91D50B54-C8C0-4EFF-AE4F-A432D2058312}" destId="{297748DB-57F9-4BD4-8C68-252D5E9C331A}" srcOrd="0" destOrd="0" presId="urn:microsoft.com/office/officeart/2005/8/layout/pyramid1"/>
    <dgm:cxn modelId="{FB7AC261-D2FD-4DF9-86CF-343BC432D04C}" type="presParOf" srcId="{91D50B54-C8C0-4EFF-AE4F-A432D2058312}" destId="{F176BF71-3F5A-4073-BB96-2A8E55F0208A}" srcOrd="1" destOrd="0" presId="urn:microsoft.com/office/officeart/2005/8/layout/pyramid1"/>
    <dgm:cxn modelId="{2A1FD9E5-7BDE-46B0-B18D-C6BF95867899}" type="presParOf" srcId="{B4D3FFFB-1425-4AB0-BA8B-430DDCC89B60}" destId="{D49FD0DF-8E57-414B-8714-0753D7762858}" srcOrd="2" destOrd="0" presId="urn:microsoft.com/office/officeart/2005/8/layout/pyramid1"/>
    <dgm:cxn modelId="{8C5AEE3B-7D22-4595-8409-EEEAA68E310E}" type="presParOf" srcId="{D49FD0DF-8E57-414B-8714-0753D7762858}" destId="{4BC95AEA-6E45-4608-A37B-7A29A34B32FD}" srcOrd="0" destOrd="0" presId="urn:microsoft.com/office/officeart/2005/8/layout/pyramid1"/>
    <dgm:cxn modelId="{C58E7699-EE1A-40BE-84F2-E35AC6802F8D}" type="presParOf" srcId="{D49FD0DF-8E57-414B-8714-0753D7762858}" destId="{D88373B3-9E22-4F68-ADEE-0B00B44EBC7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350BB3-B9B9-42B5-B2BE-91EC4E4D774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91358D1-CF39-4157-9CD3-C99B69713E2E}">
      <dgm:prSet/>
      <dgm:spPr/>
      <dgm:t>
        <a:bodyPr/>
        <a:lstStyle/>
        <a:p>
          <a:r>
            <a:rPr lang="kk-KZ" b="1"/>
            <a:t>1.</a:t>
          </a:r>
          <a:r>
            <a:rPr lang="kk-KZ" b="1" i="1"/>
            <a:t>Анатомиялық жіктеу,</a:t>
          </a:r>
          <a:r>
            <a:rPr lang="kk-KZ" i="1" u="sng"/>
            <a:t> </a:t>
          </a:r>
          <a:r>
            <a:rPr lang="kk-KZ"/>
            <a:t>яғни гормондарды олардың бөлінетін мүшелерінің атымен атау. </a:t>
          </a:r>
          <a:endParaRPr lang="en-US"/>
        </a:p>
      </dgm:t>
    </dgm:pt>
    <dgm:pt modelId="{853B8F06-94AC-44EB-A133-DB5D4C404FD6}" type="parTrans" cxnId="{3BF4C5E2-AFC7-4929-9B9C-EF3975E6A6AB}">
      <dgm:prSet/>
      <dgm:spPr/>
      <dgm:t>
        <a:bodyPr/>
        <a:lstStyle/>
        <a:p>
          <a:endParaRPr lang="en-US"/>
        </a:p>
      </dgm:t>
    </dgm:pt>
    <dgm:pt modelId="{33C6BBF2-2A1D-4A45-BD0C-9B00C6C0FCBC}" type="sibTrans" cxnId="{3BF4C5E2-AFC7-4929-9B9C-EF3975E6A6AB}">
      <dgm:prSet/>
      <dgm:spPr/>
      <dgm:t>
        <a:bodyPr/>
        <a:lstStyle/>
        <a:p>
          <a:endParaRPr lang="en-US"/>
        </a:p>
      </dgm:t>
    </dgm:pt>
    <dgm:pt modelId="{850AAC55-2176-4E31-932C-A591F6044DBE}">
      <dgm:prSet/>
      <dgm:spPr/>
      <dgm:t>
        <a:bodyPr/>
        <a:lstStyle/>
        <a:p>
          <a:r>
            <a:rPr lang="kk-KZ"/>
            <a:t>мысалы, гипоталамус гормондары (либериндер, статиндер), гипофиз гормондары (тропты) т.с.с.</a:t>
          </a:r>
          <a:endParaRPr lang="en-US"/>
        </a:p>
      </dgm:t>
    </dgm:pt>
    <dgm:pt modelId="{4E0F54A0-CFE2-4258-AE55-0BA8064D8D8E}" type="parTrans" cxnId="{8079E30E-029A-4CFC-9274-9BDE7839A2FA}">
      <dgm:prSet/>
      <dgm:spPr/>
      <dgm:t>
        <a:bodyPr/>
        <a:lstStyle/>
        <a:p>
          <a:endParaRPr lang="en-US"/>
        </a:p>
      </dgm:t>
    </dgm:pt>
    <dgm:pt modelId="{0B1CC613-48DB-4FB7-9E54-E6B266B227A5}" type="sibTrans" cxnId="{8079E30E-029A-4CFC-9274-9BDE7839A2FA}">
      <dgm:prSet/>
      <dgm:spPr/>
      <dgm:t>
        <a:bodyPr/>
        <a:lstStyle/>
        <a:p>
          <a:endParaRPr lang="en-US"/>
        </a:p>
      </dgm:t>
    </dgm:pt>
    <dgm:pt modelId="{4FFD7B52-3D3B-46EB-BB01-D2193CF0121A}" type="pres">
      <dgm:prSet presAssocID="{78350BB3-B9B9-42B5-B2BE-91EC4E4D774F}" presName="linear" presStyleCnt="0">
        <dgm:presLayoutVars>
          <dgm:animLvl val="lvl"/>
          <dgm:resizeHandles val="exact"/>
        </dgm:presLayoutVars>
      </dgm:prSet>
      <dgm:spPr/>
    </dgm:pt>
    <dgm:pt modelId="{16F5BA5E-6EDC-4797-8DE8-6CFCBB47AB6B}" type="pres">
      <dgm:prSet presAssocID="{B91358D1-CF39-4157-9CD3-C99B69713E2E}" presName="parentText" presStyleLbl="node1" presStyleIdx="0" presStyleCnt="2">
        <dgm:presLayoutVars>
          <dgm:chMax val="0"/>
          <dgm:bulletEnabled val="1"/>
        </dgm:presLayoutVars>
      </dgm:prSet>
      <dgm:spPr/>
    </dgm:pt>
    <dgm:pt modelId="{FC0CF9C1-28F7-4BA1-843B-AB5F5D66C483}" type="pres">
      <dgm:prSet presAssocID="{33C6BBF2-2A1D-4A45-BD0C-9B00C6C0FCBC}" presName="spacer" presStyleCnt="0"/>
      <dgm:spPr/>
    </dgm:pt>
    <dgm:pt modelId="{D7B0F354-5FAA-42AE-959E-CA247877D05A}" type="pres">
      <dgm:prSet presAssocID="{850AAC55-2176-4E31-932C-A591F6044DBE}" presName="parentText" presStyleLbl="node1" presStyleIdx="1" presStyleCnt="2">
        <dgm:presLayoutVars>
          <dgm:chMax val="0"/>
          <dgm:bulletEnabled val="1"/>
        </dgm:presLayoutVars>
      </dgm:prSet>
      <dgm:spPr/>
    </dgm:pt>
  </dgm:ptLst>
  <dgm:cxnLst>
    <dgm:cxn modelId="{8079E30E-029A-4CFC-9274-9BDE7839A2FA}" srcId="{78350BB3-B9B9-42B5-B2BE-91EC4E4D774F}" destId="{850AAC55-2176-4E31-932C-A591F6044DBE}" srcOrd="1" destOrd="0" parTransId="{4E0F54A0-CFE2-4258-AE55-0BA8064D8D8E}" sibTransId="{0B1CC613-48DB-4FB7-9E54-E6B266B227A5}"/>
    <dgm:cxn modelId="{40A85033-AB41-45BF-A18B-D6847D33044C}" type="presOf" srcId="{78350BB3-B9B9-42B5-B2BE-91EC4E4D774F}" destId="{4FFD7B52-3D3B-46EB-BB01-D2193CF0121A}" srcOrd="0" destOrd="0" presId="urn:microsoft.com/office/officeart/2005/8/layout/vList2"/>
    <dgm:cxn modelId="{2C3BACA2-5DCC-4844-9585-D04581C78F7F}" type="presOf" srcId="{B91358D1-CF39-4157-9CD3-C99B69713E2E}" destId="{16F5BA5E-6EDC-4797-8DE8-6CFCBB47AB6B}" srcOrd="0" destOrd="0" presId="urn:microsoft.com/office/officeart/2005/8/layout/vList2"/>
    <dgm:cxn modelId="{CC8CCBB4-8504-41D2-BB00-58FCE644E82F}" type="presOf" srcId="{850AAC55-2176-4E31-932C-A591F6044DBE}" destId="{D7B0F354-5FAA-42AE-959E-CA247877D05A}" srcOrd="0" destOrd="0" presId="urn:microsoft.com/office/officeart/2005/8/layout/vList2"/>
    <dgm:cxn modelId="{3BF4C5E2-AFC7-4929-9B9C-EF3975E6A6AB}" srcId="{78350BB3-B9B9-42B5-B2BE-91EC4E4D774F}" destId="{B91358D1-CF39-4157-9CD3-C99B69713E2E}" srcOrd="0" destOrd="0" parTransId="{853B8F06-94AC-44EB-A133-DB5D4C404FD6}" sibTransId="{33C6BBF2-2A1D-4A45-BD0C-9B00C6C0FCBC}"/>
    <dgm:cxn modelId="{6753C7AC-2628-4E1D-B1A6-DBB77345FA99}" type="presParOf" srcId="{4FFD7B52-3D3B-46EB-BB01-D2193CF0121A}" destId="{16F5BA5E-6EDC-4797-8DE8-6CFCBB47AB6B}" srcOrd="0" destOrd="0" presId="urn:microsoft.com/office/officeart/2005/8/layout/vList2"/>
    <dgm:cxn modelId="{B3935C6E-BFE9-4C8F-B746-F2D354BD2600}" type="presParOf" srcId="{4FFD7B52-3D3B-46EB-BB01-D2193CF0121A}" destId="{FC0CF9C1-28F7-4BA1-843B-AB5F5D66C483}" srcOrd="1" destOrd="0" presId="urn:microsoft.com/office/officeart/2005/8/layout/vList2"/>
    <dgm:cxn modelId="{65D0BDD1-BEC1-4C2C-9B78-68485650248B}" type="presParOf" srcId="{4FFD7B52-3D3B-46EB-BB01-D2193CF0121A}" destId="{D7B0F354-5FAA-42AE-959E-CA247877D05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EC9C14-3F5B-4DB2-9B2C-ACD994117C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F525DE8-1B99-48E8-92A1-632C25FDB0C5}">
      <dgm:prSet/>
      <dgm:spPr>
        <a:solidFill>
          <a:schemeClr val="accent2"/>
        </a:solidFill>
      </dgm:spPr>
      <dgm:t>
        <a:bodyPr/>
        <a:lstStyle/>
        <a:p>
          <a:r>
            <a:rPr lang="ru-RU" baseline="0" dirty="0"/>
            <a:t>1. </a:t>
          </a:r>
          <a:r>
            <a:rPr lang="ru-RU" baseline="0" dirty="0" err="1"/>
            <a:t>Белоктік</a:t>
          </a:r>
          <a:r>
            <a:rPr lang="ru-RU" baseline="0" dirty="0"/>
            <a:t> </a:t>
          </a:r>
          <a:r>
            <a:rPr lang="ru-RU" baseline="0" dirty="0" err="1"/>
            <a:t>немесе</a:t>
          </a:r>
          <a:r>
            <a:rPr lang="ru-RU" baseline="0" dirty="0"/>
            <a:t> </a:t>
          </a:r>
          <a:r>
            <a:rPr lang="ru-RU" baseline="0" dirty="0" err="1"/>
            <a:t>пептидтік</a:t>
          </a:r>
          <a:r>
            <a:rPr lang="ru-RU" baseline="0" dirty="0"/>
            <a:t> </a:t>
          </a:r>
          <a:r>
            <a:rPr lang="ru-RU" baseline="0" dirty="0" err="1"/>
            <a:t>гормондар</a:t>
          </a:r>
          <a:r>
            <a:rPr lang="ru-RU" baseline="0" dirty="0"/>
            <a:t> (инсулин, гипофиз, гипоталамус, </a:t>
          </a:r>
          <a:r>
            <a:rPr lang="ru-RU" baseline="0" dirty="0" err="1"/>
            <a:t>қалқанша</a:t>
          </a:r>
          <a:r>
            <a:rPr lang="ru-RU" baseline="0" dirty="0"/>
            <a:t> </a:t>
          </a:r>
          <a:r>
            <a:rPr lang="ru-RU" baseline="0" dirty="0" err="1"/>
            <a:t>маңындағы</a:t>
          </a:r>
          <a:r>
            <a:rPr lang="ru-RU" baseline="0" dirty="0"/>
            <a:t> без </a:t>
          </a:r>
          <a:r>
            <a:rPr lang="ru-RU" baseline="0" dirty="0" err="1"/>
            <a:t>гормондары</a:t>
          </a:r>
          <a:r>
            <a:rPr lang="ru-RU" baseline="0" dirty="0"/>
            <a:t>); </a:t>
          </a:r>
          <a:endParaRPr lang="en-US" dirty="0"/>
        </a:p>
      </dgm:t>
    </dgm:pt>
    <dgm:pt modelId="{4E12CFE1-134C-41AE-9A2C-5640A9E3650C}" type="parTrans" cxnId="{BD7B94FE-EBEA-44F4-B6B5-9F9EAFD5A993}">
      <dgm:prSet/>
      <dgm:spPr/>
      <dgm:t>
        <a:bodyPr/>
        <a:lstStyle/>
        <a:p>
          <a:endParaRPr lang="en-US"/>
        </a:p>
      </dgm:t>
    </dgm:pt>
    <dgm:pt modelId="{38C3AE49-CDA2-4AC4-A97E-5EC1B26816FC}" type="sibTrans" cxnId="{BD7B94FE-EBEA-44F4-B6B5-9F9EAFD5A993}">
      <dgm:prSet/>
      <dgm:spPr/>
      <dgm:t>
        <a:bodyPr/>
        <a:lstStyle/>
        <a:p>
          <a:endParaRPr lang="en-US"/>
        </a:p>
      </dgm:t>
    </dgm:pt>
    <dgm:pt modelId="{28F84DE9-D0D8-4B4A-97BC-6FC80B45DAF0}">
      <dgm:prSet/>
      <dgm:spPr>
        <a:solidFill>
          <a:schemeClr val="accent2"/>
        </a:solidFill>
      </dgm:spPr>
      <dgm:t>
        <a:bodyPr/>
        <a:lstStyle/>
        <a:p>
          <a:r>
            <a:rPr lang="ru-RU" baseline="0"/>
            <a:t>2. Тироксин, адреналин, норадреналин, т.с.с амин қыш қылдарының туындысы болып келетін гормондар; </a:t>
          </a:r>
          <a:endParaRPr lang="en-US"/>
        </a:p>
      </dgm:t>
    </dgm:pt>
    <dgm:pt modelId="{F9FBB1B3-67DD-4485-81CB-6D92D40A05D6}" type="parTrans" cxnId="{D06AC15D-BBA8-49E9-B565-8037E251F684}">
      <dgm:prSet/>
      <dgm:spPr/>
      <dgm:t>
        <a:bodyPr/>
        <a:lstStyle/>
        <a:p>
          <a:endParaRPr lang="en-US"/>
        </a:p>
      </dgm:t>
    </dgm:pt>
    <dgm:pt modelId="{09522E74-BC4F-462A-80CA-FBB70AAA15CD}" type="sibTrans" cxnId="{D06AC15D-BBA8-49E9-B565-8037E251F684}">
      <dgm:prSet/>
      <dgm:spPr/>
      <dgm:t>
        <a:bodyPr/>
        <a:lstStyle/>
        <a:p>
          <a:endParaRPr lang="en-US"/>
        </a:p>
      </dgm:t>
    </dgm:pt>
    <dgm:pt modelId="{248AC92B-E003-44ED-B91B-309FDE496555}">
      <dgm:prSet/>
      <dgm:spPr>
        <a:solidFill>
          <a:schemeClr val="accent2"/>
        </a:solidFill>
      </dgm:spPr>
      <dgm:t>
        <a:bodyPr/>
        <a:lstStyle/>
        <a:p>
          <a:r>
            <a:rPr lang="ru-RU" baseline="0" dirty="0"/>
            <a:t>3. </a:t>
          </a:r>
          <a:r>
            <a:rPr lang="ru-RU" baseline="0" dirty="0" err="1"/>
            <a:t>Стероидтық</a:t>
          </a:r>
          <a:r>
            <a:rPr lang="ru-RU" baseline="0" dirty="0"/>
            <a:t>: </a:t>
          </a:r>
          <a:r>
            <a:rPr lang="ru-RU" baseline="0" dirty="0" err="1"/>
            <a:t>жыныс</a:t>
          </a:r>
          <a:r>
            <a:rPr lang="ru-RU" baseline="0" dirty="0"/>
            <a:t> </a:t>
          </a:r>
          <a:r>
            <a:rPr lang="ru-RU" baseline="0" dirty="0" err="1"/>
            <a:t>бездерінің</a:t>
          </a:r>
          <a:r>
            <a:rPr lang="ru-RU" baseline="0" dirty="0"/>
            <a:t> гормоны, </a:t>
          </a:r>
          <a:r>
            <a:rPr lang="ru-RU" baseline="0" dirty="0" err="1"/>
            <a:t>бүйрек</a:t>
          </a:r>
          <a:r>
            <a:rPr lang="ru-RU" baseline="0" dirty="0"/>
            <a:t> </a:t>
          </a:r>
          <a:r>
            <a:rPr lang="ru-RU" baseline="0" dirty="0" err="1"/>
            <a:t>безі</a:t>
          </a:r>
          <a:r>
            <a:rPr lang="ru-RU" baseline="0" dirty="0"/>
            <a:t> гормоны, </a:t>
          </a:r>
          <a:r>
            <a:rPr lang="ru-RU" baseline="0" dirty="0" err="1"/>
            <a:t>т.б</a:t>
          </a:r>
          <a:r>
            <a:rPr lang="ru-RU" baseline="0" dirty="0"/>
            <a:t>.; </a:t>
          </a:r>
          <a:endParaRPr lang="en-US" dirty="0"/>
        </a:p>
      </dgm:t>
    </dgm:pt>
    <dgm:pt modelId="{71D9FBB5-5DBD-4FFA-B198-77B0E95273ED}" type="parTrans" cxnId="{115A1D1C-D9E9-4602-836C-343E13497D30}">
      <dgm:prSet/>
      <dgm:spPr/>
      <dgm:t>
        <a:bodyPr/>
        <a:lstStyle/>
        <a:p>
          <a:endParaRPr lang="en-US"/>
        </a:p>
      </dgm:t>
    </dgm:pt>
    <dgm:pt modelId="{F15BCB99-2CAF-45C0-A5ED-A1B1BEA4BEB1}" type="sibTrans" cxnId="{115A1D1C-D9E9-4602-836C-343E13497D30}">
      <dgm:prSet/>
      <dgm:spPr/>
      <dgm:t>
        <a:bodyPr/>
        <a:lstStyle/>
        <a:p>
          <a:endParaRPr lang="en-US"/>
        </a:p>
      </dgm:t>
    </dgm:pt>
    <dgm:pt modelId="{55BAFB83-C256-4806-849C-BE70516B0442}">
      <dgm:prSet/>
      <dgm:spPr>
        <a:solidFill>
          <a:schemeClr val="accent2"/>
        </a:solidFill>
      </dgm:spPr>
      <dgm:t>
        <a:bodyPr/>
        <a:lstStyle/>
        <a:p>
          <a:r>
            <a:rPr lang="ru-RU" baseline="0"/>
            <a:t>4. Жергілікті </a:t>
          </a:r>
          <a:r>
            <a:rPr lang="en-US" baseline="0"/>
            <a:t>ə</a:t>
          </a:r>
          <a:r>
            <a:rPr lang="ru-RU" baseline="0"/>
            <a:t>сер ететін гормондар (гормон т</a:t>
          </a:r>
          <a:r>
            <a:rPr lang="en-US" baseline="0"/>
            <a:t>ə</a:t>
          </a:r>
          <a:r>
            <a:rPr lang="ru-RU" baseline="0"/>
            <a:t>різді заттар): полиқанықпаған май қышқылдарының туындысы – простагландиндер.</a:t>
          </a:r>
          <a:endParaRPr lang="en-US"/>
        </a:p>
      </dgm:t>
    </dgm:pt>
    <dgm:pt modelId="{DF723347-E94B-4673-969F-BD10CC256C7E}" type="parTrans" cxnId="{2C569C20-4B3C-4435-9A5F-5F82DC97378D}">
      <dgm:prSet/>
      <dgm:spPr/>
      <dgm:t>
        <a:bodyPr/>
        <a:lstStyle/>
        <a:p>
          <a:endParaRPr lang="en-US"/>
        </a:p>
      </dgm:t>
    </dgm:pt>
    <dgm:pt modelId="{B3F9BEA1-E59F-4432-8C4D-506977DED812}" type="sibTrans" cxnId="{2C569C20-4B3C-4435-9A5F-5F82DC97378D}">
      <dgm:prSet/>
      <dgm:spPr/>
      <dgm:t>
        <a:bodyPr/>
        <a:lstStyle/>
        <a:p>
          <a:endParaRPr lang="en-US"/>
        </a:p>
      </dgm:t>
    </dgm:pt>
    <dgm:pt modelId="{B88BFEF4-944D-4FF7-ADED-C04DEDDBC291}" type="pres">
      <dgm:prSet presAssocID="{33EC9C14-3F5B-4DB2-9B2C-ACD994117C97}" presName="linear" presStyleCnt="0">
        <dgm:presLayoutVars>
          <dgm:animLvl val="lvl"/>
          <dgm:resizeHandles val="exact"/>
        </dgm:presLayoutVars>
      </dgm:prSet>
      <dgm:spPr/>
    </dgm:pt>
    <dgm:pt modelId="{61786928-1955-4A66-AEEF-AD600ADA78AE}" type="pres">
      <dgm:prSet presAssocID="{EF525DE8-1B99-48E8-92A1-632C25FDB0C5}" presName="parentText" presStyleLbl="node1" presStyleIdx="0" presStyleCnt="4">
        <dgm:presLayoutVars>
          <dgm:chMax val="0"/>
          <dgm:bulletEnabled val="1"/>
        </dgm:presLayoutVars>
      </dgm:prSet>
      <dgm:spPr/>
    </dgm:pt>
    <dgm:pt modelId="{E54AC3E4-AC19-48DA-9E14-B074314D3AA3}" type="pres">
      <dgm:prSet presAssocID="{38C3AE49-CDA2-4AC4-A97E-5EC1B26816FC}" presName="spacer" presStyleCnt="0"/>
      <dgm:spPr/>
    </dgm:pt>
    <dgm:pt modelId="{E3CE6DF8-7679-41F6-9B81-5940F7D450F1}" type="pres">
      <dgm:prSet presAssocID="{28F84DE9-D0D8-4B4A-97BC-6FC80B45DAF0}" presName="parentText" presStyleLbl="node1" presStyleIdx="1" presStyleCnt="4">
        <dgm:presLayoutVars>
          <dgm:chMax val="0"/>
          <dgm:bulletEnabled val="1"/>
        </dgm:presLayoutVars>
      </dgm:prSet>
      <dgm:spPr/>
    </dgm:pt>
    <dgm:pt modelId="{3783C7D1-60C4-43D5-BDDC-1BF23928409B}" type="pres">
      <dgm:prSet presAssocID="{09522E74-BC4F-462A-80CA-FBB70AAA15CD}" presName="spacer" presStyleCnt="0"/>
      <dgm:spPr/>
    </dgm:pt>
    <dgm:pt modelId="{DDAB4176-DD39-43C2-A9A7-0CE48C4654E7}" type="pres">
      <dgm:prSet presAssocID="{248AC92B-E003-44ED-B91B-309FDE496555}" presName="parentText" presStyleLbl="node1" presStyleIdx="2" presStyleCnt="4">
        <dgm:presLayoutVars>
          <dgm:chMax val="0"/>
          <dgm:bulletEnabled val="1"/>
        </dgm:presLayoutVars>
      </dgm:prSet>
      <dgm:spPr/>
    </dgm:pt>
    <dgm:pt modelId="{D4AE4A98-F00A-4FEE-B891-1CA02DB3D1D5}" type="pres">
      <dgm:prSet presAssocID="{F15BCB99-2CAF-45C0-A5ED-A1B1BEA4BEB1}" presName="spacer" presStyleCnt="0"/>
      <dgm:spPr/>
    </dgm:pt>
    <dgm:pt modelId="{C251D5CB-8583-4D81-990C-29E59923DAC2}" type="pres">
      <dgm:prSet presAssocID="{55BAFB83-C256-4806-849C-BE70516B0442}" presName="parentText" presStyleLbl="node1" presStyleIdx="3" presStyleCnt="4">
        <dgm:presLayoutVars>
          <dgm:chMax val="0"/>
          <dgm:bulletEnabled val="1"/>
        </dgm:presLayoutVars>
      </dgm:prSet>
      <dgm:spPr/>
    </dgm:pt>
  </dgm:ptLst>
  <dgm:cxnLst>
    <dgm:cxn modelId="{115A1D1C-D9E9-4602-836C-343E13497D30}" srcId="{33EC9C14-3F5B-4DB2-9B2C-ACD994117C97}" destId="{248AC92B-E003-44ED-B91B-309FDE496555}" srcOrd="2" destOrd="0" parTransId="{71D9FBB5-5DBD-4FFA-B198-77B0E95273ED}" sibTransId="{F15BCB99-2CAF-45C0-A5ED-A1B1BEA4BEB1}"/>
    <dgm:cxn modelId="{2C569C20-4B3C-4435-9A5F-5F82DC97378D}" srcId="{33EC9C14-3F5B-4DB2-9B2C-ACD994117C97}" destId="{55BAFB83-C256-4806-849C-BE70516B0442}" srcOrd="3" destOrd="0" parTransId="{DF723347-E94B-4673-969F-BD10CC256C7E}" sibTransId="{B3F9BEA1-E59F-4432-8C4D-506977DED812}"/>
    <dgm:cxn modelId="{76BEA55C-EEA6-4948-8203-E588A6A8E6B5}" type="presOf" srcId="{28F84DE9-D0D8-4B4A-97BC-6FC80B45DAF0}" destId="{E3CE6DF8-7679-41F6-9B81-5940F7D450F1}" srcOrd="0" destOrd="0" presId="urn:microsoft.com/office/officeart/2005/8/layout/vList2"/>
    <dgm:cxn modelId="{D06AC15D-BBA8-49E9-B565-8037E251F684}" srcId="{33EC9C14-3F5B-4DB2-9B2C-ACD994117C97}" destId="{28F84DE9-D0D8-4B4A-97BC-6FC80B45DAF0}" srcOrd="1" destOrd="0" parTransId="{F9FBB1B3-67DD-4485-81CB-6D92D40A05D6}" sibTransId="{09522E74-BC4F-462A-80CA-FBB70AAA15CD}"/>
    <dgm:cxn modelId="{500BA386-7D13-4EA3-B1E1-3AD94AAE2663}" type="presOf" srcId="{248AC92B-E003-44ED-B91B-309FDE496555}" destId="{DDAB4176-DD39-43C2-A9A7-0CE48C4654E7}" srcOrd="0" destOrd="0" presId="urn:microsoft.com/office/officeart/2005/8/layout/vList2"/>
    <dgm:cxn modelId="{E4B7C78B-987F-47E7-B2C8-A04F5D36DE08}" type="presOf" srcId="{EF525DE8-1B99-48E8-92A1-632C25FDB0C5}" destId="{61786928-1955-4A66-AEEF-AD600ADA78AE}" srcOrd="0" destOrd="0" presId="urn:microsoft.com/office/officeart/2005/8/layout/vList2"/>
    <dgm:cxn modelId="{4E16FAC6-ABC3-4550-9DE6-F614A73CBCCA}" type="presOf" srcId="{33EC9C14-3F5B-4DB2-9B2C-ACD994117C97}" destId="{B88BFEF4-944D-4FF7-ADED-C04DEDDBC291}" srcOrd="0" destOrd="0" presId="urn:microsoft.com/office/officeart/2005/8/layout/vList2"/>
    <dgm:cxn modelId="{16CF25FE-EA85-429C-B056-88302458F1C0}" type="presOf" srcId="{55BAFB83-C256-4806-849C-BE70516B0442}" destId="{C251D5CB-8583-4D81-990C-29E59923DAC2}" srcOrd="0" destOrd="0" presId="urn:microsoft.com/office/officeart/2005/8/layout/vList2"/>
    <dgm:cxn modelId="{BD7B94FE-EBEA-44F4-B6B5-9F9EAFD5A993}" srcId="{33EC9C14-3F5B-4DB2-9B2C-ACD994117C97}" destId="{EF525DE8-1B99-48E8-92A1-632C25FDB0C5}" srcOrd="0" destOrd="0" parTransId="{4E12CFE1-134C-41AE-9A2C-5640A9E3650C}" sibTransId="{38C3AE49-CDA2-4AC4-A97E-5EC1B26816FC}"/>
    <dgm:cxn modelId="{01115657-D485-409E-8AC3-8656F7DB8843}" type="presParOf" srcId="{B88BFEF4-944D-4FF7-ADED-C04DEDDBC291}" destId="{61786928-1955-4A66-AEEF-AD600ADA78AE}" srcOrd="0" destOrd="0" presId="urn:microsoft.com/office/officeart/2005/8/layout/vList2"/>
    <dgm:cxn modelId="{A3E763B2-CB00-4FC8-910A-2783ED40E609}" type="presParOf" srcId="{B88BFEF4-944D-4FF7-ADED-C04DEDDBC291}" destId="{E54AC3E4-AC19-48DA-9E14-B074314D3AA3}" srcOrd="1" destOrd="0" presId="urn:microsoft.com/office/officeart/2005/8/layout/vList2"/>
    <dgm:cxn modelId="{B1F765B2-8DD2-49A1-A81E-5DD6CA154F42}" type="presParOf" srcId="{B88BFEF4-944D-4FF7-ADED-C04DEDDBC291}" destId="{E3CE6DF8-7679-41F6-9B81-5940F7D450F1}" srcOrd="2" destOrd="0" presId="urn:microsoft.com/office/officeart/2005/8/layout/vList2"/>
    <dgm:cxn modelId="{8D1BC0C4-31E8-482B-BCA6-579A98753EC5}" type="presParOf" srcId="{B88BFEF4-944D-4FF7-ADED-C04DEDDBC291}" destId="{3783C7D1-60C4-43D5-BDDC-1BF23928409B}" srcOrd="3" destOrd="0" presId="urn:microsoft.com/office/officeart/2005/8/layout/vList2"/>
    <dgm:cxn modelId="{D4F20AE2-5625-4326-8DF9-6B35BB31A784}" type="presParOf" srcId="{B88BFEF4-944D-4FF7-ADED-C04DEDDBC291}" destId="{DDAB4176-DD39-43C2-A9A7-0CE48C4654E7}" srcOrd="4" destOrd="0" presId="urn:microsoft.com/office/officeart/2005/8/layout/vList2"/>
    <dgm:cxn modelId="{6B4B95D6-2D1F-472C-A888-6AA8CF30585E}" type="presParOf" srcId="{B88BFEF4-944D-4FF7-ADED-C04DEDDBC291}" destId="{D4AE4A98-F00A-4FEE-B891-1CA02DB3D1D5}" srcOrd="5" destOrd="0" presId="urn:microsoft.com/office/officeart/2005/8/layout/vList2"/>
    <dgm:cxn modelId="{ECE70EAA-A6F8-454F-BFCF-8B3AFDF13962}" type="presParOf" srcId="{B88BFEF4-944D-4FF7-ADED-C04DEDDBC291}" destId="{C251D5CB-8583-4D81-990C-29E59923DAC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081C07-A71E-4130-9082-D2BC18A9C6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KZ"/>
        </a:p>
      </dgm:t>
    </dgm:pt>
    <dgm:pt modelId="{F3321502-F427-4900-8C00-F369FEB96EAB}">
      <dgm:prSet/>
      <dgm:spPr>
        <a:solidFill>
          <a:schemeClr val="accent2"/>
        </a:solidFill>
      </dgm:spPr>
      <dgm:t>
        <a:bodyPr/>
        <a:lstStyle/>
        <a:p>
          <a:r>
            <a:rPr lang="ru-RU" baseline="0" dirty="0"/>
            <a:t>1) </a:t>
          </a:r>
          <a:r>
            <a:rPr lang="ru-RU" baseline="0" dirty="0" err="1"/>
            <a:t>физикалық</a:t>
          </a:r>
          <a:r>
            <a:rPr lang="ru-RU" baseline="0" dirty="0"/>
            <a:t>, </a:t>
          </a:r>
          <a:r>
            <a:rPr lang="ru-RU" baseline="0" dirty="0" err="1"/>
            <a:t>жыныстық</a:t>
          </a:r>
          <a:r>
            <a:rPr lang="ru-RU" baseline="0" dirty="0"/>
            <a:t> </a:t>
          </a:r>
          <a:r>
            <a:rPr lang="ru-RU" baseline="0" dirty="0" err="1"/>
            <a:t>жетілуіне</a:t>
          </a:r>
          <a:r>
            <a:rPr lang="ru-RU" baseline="0" dirty="0"/>
            <a:t> </a:t>
          </a:r>
          <a:r>
            <a:rPr lang="ru-RU" baseline="0" dirty="0" err="1"/>
            <a:t>және</a:t>
          </a:r>
          <a:r>
            <a:rPr lang="ru-RU" baseline="0" dirty="0"/>
            <a:t> </a:t>
          </a:r>
          <a:r>
            <a:rPr lang="ru-RU" baseline="0" dirty="0" err="1"/>
            <a:t>ақыл</a:t>
          </a:r>
          <a:r>
            <a:rPr lang="en-US" baseline="0" dirty="0"/>
            <a:t>-</a:t>
          </a:r>
          <a:r>
            <a:rPr lang="kk-KZ" baseline="0" dirty="0"/>
            <a:t>ойдың дамуына</a:t>
          </a:r>
          <a:r>
            <a:rPr lang="ru-RU" baseline="0" dirty="0"/>
            <a:t> </a:t>
          </a:r>
          <a:r>
            <a:rPr lang="ru-RU" baseline="0" dirty="0" err="1"/>
            <a:t>көмектеседі</a:t>
          </a:r>
          <a:endParaRPr lang="ru-KZ" dirty="0"/>
        </a:p>
      </dgm:t>
    </dgm:pt>
    <dgm:pt modelId="{EB295F2E-F5E0-4C8F-B364-AB4218A69E47}" type="parTrans" cxnId="{0D9830BE-9EC2-44A6-B08B-37F5EFC8F700}">
      <dgm:prSet/>
      <dgm:spPr/>
      <dgm:t>
        <a:bodyPr/>
        <a:lstStyle/>
        <a:p>
          <a:endParaRPr lang="ru-KZ"/>
        </a:p>
      </dgm:t>
    </dgm:pt>
    <dgm:pt modelId="{527AC890-A9B3-4843-88E4-1BF815083690}" type="sibTrans" cxnId="{0D9830BE-9EC2-44A6-B08B-37F5EFC8F700}">
      <dgm:prSet/>
      <dgm:spPr/>
      <dgm:t>
        <a:bodyPr/>
        <a:lstStyle/>
        <a:p>
          <a:endParaRPr lang="ru-KZ"/>
        </a:p>
      </dgm:t>
    </dgm:pt>
    <dgm:pt modelId="{35783722-2889-49D0-8432-B2CE76402F16}">
      <dgm:prSet/>
      <dgm:spPr>
        <a:solidFill>
          <a:schemeClr val="accent2"/>
        </a:solidFill>
      </dgm:spPr>
      <dgm:t>
        <a:bodyPr/>
        <a:lstStyle/>
        <a:p>
          <a:r>
            <a:rPr lang="ru-RU" baseline="0"/>
            <a:t>2) физиологиялық мүмкіндік жасайды және оны қамтамасыз етеді</a:t>
          </a:r>
          <a:endParaRPr lang="ru-KZ"/>
        </a:p>
      </dgm:t>
    </dgm:pt>
    <dgm:pt modelId="{E7D1E9BE-8080-4357-BCC2-55715E50AFA3}" type="parTrans" cxnId="{16DDB9B1-6985-4826-B931-17793462003F}">
      <dgm:prSet/>
      <dgm:spPr/>
      <dgm:t>
        <a:bodyPr/>
        <a:lstStyle/>
        <a:p>
          <a:endParaRPr lang="ru-KZ"/>
        </a:p>
      </dgm:t>
    </dgm:pt>
    <dgm:pt modelId="{5680D761-54D7-47E9-9384-C823B85325AF}" type="sibTrans" cxnId="{16DDB9B1-6985-4826-B931-17793462003F}">
      <dgm:prSet/>
      <dgm:spPr/>
      <dgm:t>
        <a:bodyPr/>
        <a:lstStyle/>
        <a:p>
          <a:endParaRPr lang="ru-KZ"/>
        </a:p>
      </dgm:t>
    </dgm:pt>
    <dgm:pt modelId="{94FE5A07-A0EF-4C08-AD28-CB22BC8180B8}">
      <dgm:prSet/>
      <dgm:spPr>
        <a:solidFill>
          <a:schemeClr val="accent2"/>
        </a:solidFill>
      </dgm:spPr>
      <dgm:t>
        <a:bodyPr/>
        <a:lstStyle/>
        <a:p>
          <a:r>
            <a:rPr lang="ru-RU" baseline="0" dirty="0"/>
            <a:t>3) </a:t>
          </a:r>
          <a:r>
            <a:rPr lang="ru-RU" baseline="0" dirty="0" err="1"/>
            <a:t>бірқатар</a:t>
          </a:r>
          <a:r>
            <a:rPr lang="ru-RU" baseline="0" dirty="0"/>
            <a:t> аса </a:t>
          </a:r>
          <a:r>
            <a:rPr lang="ru-RU" baseline="0" dirty="0" err="1"/>
            <a:t>маңызды</a:t>
          </a:r>
          <a:r>
            <a:rPr lang="ru-RU" baseline="0" dirty="0"/>
            <a:t> </a:t>
          </a:r>
          <a:r>
            <a:rPr lang="ru-RU" baseline="0" dirty="0" err="1"/>
            <a:t>физиологиялық</a:t>
          </a:r>
          <a:r>
            <a:rPr lang="ru-RU" baseline="0" dirty="0"/>
            <a:t> </a:t>
          </a:r>
          <a:r>
            <a:rPr lang="ru-RU" baseline="0" dirty="0" err="1"/>
            <a:t>көрсеткіштердің</a:t>
          </a:r>
          <a:r>
            <a:rPr lang="ru-RU" baseline="0" dirty="0"/>
            <a:t> (</a:t>
          </a:r>
          <a:r>
            <a:rPr lang="ru-RU" baseline="0" dirty="0" err="1"/>
            <a:t>осмостық</a:t>
          </a:r>
          <a:r>
            <a:rPr lang="ru-RU" baseline="0" dirty="0"/>
            <a:t> </a:t>
          </a:r>
          <a:r>
            <a:rPr lang="ru-RU" baseline="0" dirty="0" err="1"/>
            <a:t>қысымның</a:t>
          </a:r>
          <a:r>
            <a:rPr lang="ru-RU" baseline="0" dirty="0"/>
            <a:t>, </a:t>
          </a:r>
          <a:r>
            <a:rPr lang="ru-RU" baseline="0" dirty="0" err="1"/>
            <a:t>қандағы</a:t>
          </a:r>
          <a:r>
            <a:rPr lang="ru-RU" baseline="0" dirty="0"/>
            <a:t> глюкоза </a:t>
          </a:r>
          <a:r>
            <a:rPr lang="ru-RU" baseline="0" dirty="0" err="1"/>
            <a:t>деңгейінің</a:t>
          </a:r>
          <a:r>
            <a:rPr lang="ru-RU" baseline="0" dirty="0"/>
            <a:t>) </a:t>
          </a:r>
          <a:r>
            <a:rPr lang="ru-RU" baseline="0" dirty="0" err="1"/>
            <a:t>бірқалыпта</a:t>
          </a:r>
          <a:r>
            <a:rPr lang="ru-RU" baseline="0" dirty="0"/>
            <a:t> </a:t>
          </a:r>
          <a:r>
            <a:rPr lang="ru-RU" baseline="0" dirty="0" err="1"/>
            <a:t>болуын</a:t>
          </a:r>
          <a:r>
            <a:rPr lang="ru-RU" baseline="0" dirty="0"/>
            <a:t> </a:t>
          </a:r>
          <a:r>
            <a:rPr lang="ru-RU" baseline="0" dirty="0" err="1"/>
            <a:t>қамтамасыз</a:t>
          </a:r>
          <a:r>
            <a:rPr lang="ru-RU" baseline="0" dirty="0"/>
            <a:t> </a:t>
          </a:r>
          <a:r>
            <a:rPr lang="ru-RU" baseline="0" dirty="0" err="1"/>
            <a:t>етеді</a:t>
          </a:r>
          <a:r>
            <a:rPr lang="ru-RU" baseline="0" dirty="0"/>
            <a:t>.</a:t>
          </a:r>
          <a:endParaRPr lang="ru-KZ" dirty="0"/>
        </a:p>
      </dgm:t>
    </dgm:pt>
    <dgm:pt modelId="{907A572D-B832-4F66-9B8D-302A4DE15E47}" type="parTrans" cxnId="{81C4672A-09A7-4543-B091-BC352177763E}">
      <dgm:prSet/>
      <dgm:spPr/>
      <dgm:t>
        <a:bodyPr/>
        <a:lstStyle/>
        <a:p>
          <a:endParaRPr lang="ru-KZ"/>
        </a:p>
      </dgm:t>
    </dgm:pt>
    <dgm:pt modelId="{AAA07430-B86E-4123-8B7C-B864BA8DC2C6}" type="sibTrans" cxnId="{81C4672A-09A7-4543-B091-BC352177763E}">
      <dgm:prSet/>
      <dgm:spPr/>
      <dgm:t>
        <a:bodyPr/>
        <a:lstStyle/>
        <a:p>
          <a:endParaRPr lang="ru-KZ"/>
        </a:p>
      </dgm:t>
    </dgm:pt>
    <dgm:pt modelId="{E8300AEF-5FDD-4285-9DEF-B39AEF840A6D}" type="pres">
      <dgm:prSet presAssocID="{62081C07-A71E-4130-9082-D2BC18A9C666}" presName="linear" presStyleCnt="0">
        <dgm:presLayoutVars>
          <dgm:animLvl val="lvl"/>
          <dgm:resizeHandles val="exact"/>
        </dgm:presLayoutVars>
      </dgm:prSet>
      <dgm:spPr/>
    </dgm:pt>
    <dgm:pt modelId="{38CC7D27-D0DE-443D-B7BC-635933E9FDDA}" type="pres">
      <dgm:prSet presAssocID="{F3321502-F427-4900-8C00-F369FEB96EAB}" presName="parentText" presStyleLbl="node1" presStyleIdx="0" presStyleCnt="3">
        <dgm:presLayoutVars>
          <dgm:chMax val="0"/>
          <dgm:bulletEnabled val="1"/>
        </dgm:presLayoutVars>
      </dgm:prSet>
      <dgm:spPr/>
    </dgm:pt>
    <dgm:pt modelId="{ED2DDBB4-2E4E-423B-AA88-0E98E8EACFBF}" type="pres">
      <dgm:prSet presAssocID="{527AC890-A9B3-4843-88E4-1BF815083690}" presName="spacer" presStyleCnt="0"/>
      <dgm:spPr/>
    </dgm:pt>
    <dgm:pt modelId="{53D1A157-DFAF-4A1C-9C12-A16DAA2088E7}" type="pres">
      <dgm:prSet presAssocID="{35783722-2889-49D0-8432-B2CE76402F16}" presName="parentText" presStyleLbl="node1" presStyleIdx="1" presStyleCnt="3">
        <dgm:presLayoutVars>
          <dgm:chMax val="0"/>
          <dgm:bulletEnabled val="1"/>
        </dgm:presLayoutVars>
      </dgm:prSet>
      <dgm:spPr/>
    </dgm:pt>
    <dgm:pt modelId="{A8BAA5C2-C6BE-4CC0-A9F2-F05FE3999935}" type="pres">
      <dgm:prSet presAssocID="{5680D761-54D7-47E9-9384-C823B85325AF}" presName="spacer" presStyleCnt="0"/>
      <dgm:spPr/>
    </dgm:pt>
    <dgm:pt modelId="{BBC3386A-0E92-4DB7-98BC-2389723B26AC}" type="pres">
      <dgm:prSet presAssocID="{94FE5A07-A0EF-4C08-AD28-CB22BC8180B8}" presName="parentText" presStyleLbl="node1" presStyleIdx="2" presStyleCnt="3">
        <dgm:presLayoutVars>
          <dgm:chMax val="0"/>
          <dgm:bulletEnabled val="1"/>
        </dgm:presLayoutVars>
      </dgm:prSet>
      <dgm:spPr/>
    </dgm:pt>
  </dgm:ptLst>
  <dgm:cxnLst>
    <dgm:cxn modelId="{A6B2010A-B433-488C-B29E-64D376D9AEBB}" type="presOf" srcId="{35783722-2889-49D0-8432-B2CE76402F16}" destId="{53D1A157-DFAF-4A1C-9C12-A16DAA2088E7}" srcOrd="0" destOrd="0" presId="urn:microsoft.com/office/officeart/2005/8/layout/vList2"/>
    <dgm:cxn modelId="{81C4672A-09A7-4543-B091-BC352177763E}" srcId="{62081C07-A71E-4130-9082-D2BC18A9C666}" destId="{94FE5A07-A0EF-4C08-AD28-CB22BC8180B8}" srcOrd="2" destOrd="0" parTransId="{907A572D-B832-4F66-9B8D-302A4DE15E47}" sibTransId="{AAA07430-B86E-4123-8B7C-B864BA8DC2C6}"/>
    <dgm:cxn modelId="{2571614A-4E1C-48C8-A06C-BFA26F70A27C}" type="presOf" srcId="{F3321502-F427-4900-8C00-F369FEB96EAB}" destId="{38CC7D27-D0DE-443D-B7BC-635933E9FDDA}" srcOrd="0" destOrd="0" presId="urn:microsoft.com/office/officeart/2005/8/layout/vList2"/>
    <dgm:cxn modelId="{058D3B87-A4AA-4392-9F67-3C6A44DACAC6}" type="presOf" srcId="{94FE5A07-A0EF-4C08-AD28-CB22BC8180B8}" destId="{BBC3386A-0E92-4DB7-98BC-2389723B26AC}" srcOrd="0" destOrd="0" presId="urn:microsoft.com/office/officeart/2005/8/layout/vList2"/>
    <dgm:cxn modelId="{16DDB9B1-6985-4826-B931-17793462003F}" srcId="{62081C07-A71E-4130-9082-D2BC18A9C666}" destId="{35783722-2889-49D0-8432-B2CE76402F16}" srcOrd="1" destOrd="0" parTransId="{E7D1E9BE-8080-4357-BCC2-55715E50AFA3}" sibTransId="{5680D761-54D7-47E9-9384-C823B85325AF}"/>
    <dgm:cxn modelId="{0D9830BE-9EC2-44A6-B08B-37F5EFC8F700}" srcId="{62081C07-A71E-4130-9082-D2BC18A9C666}" destId="{F3321502-F427-4900-8C00-F369FEB96EAB}" srcOrd="0" destOrd="0" parTransId="{EB295F2E-F5E0-4C8F-B364-AB4218A69E47}" sibTransId="{527AC890-A9B3-4843-88E4-1BF815083690}"/>
    <dgm:cxn modelId="{6A293BCC-CB70-418F-A6DB-6BCB3AA3C6AA}" type="presOf" srcId="{62081C07-A71E-4130-9082-D2BC18A9C666}" destId="{E8300AEF-5FDD-4285-9DEF-B39AEF840A6D}" srcOrd="0" destOrd="0" presId="urn:microsoft.com/office/officeart/2005/8/layout/vList2"/>
    <dgm:cxn modelId="{9D579D20-BF80-4F7D-B5A9-C8ED5900E0A8}" type="presParOf" srcId="{E8300AEF-5FDD-4285-9DEF-B39AEF840A6D}" destId="{38CC7D27-D0DE-443D-B7BC-635933E9FDDA}" srcOrd="0" destOrd="0" presId="urn:microsoft.com/office/officeart/2005/8/layout/vList2"/>
    <dgm:cxn modelId="{73BCBC79-3AF9-40F8-9654-8CCB5DD18BF2}" type="presParOf" srcId="{E8300AEF-5FDD-4285-9DEF-B39AEF840A6D}" destId="{ED2DDBB4-2E4E-423B-AA88-0E98E8EACFBF}" srcOrd="1" destOrd="0" presId="urn:microsoft.com/office/officeart/2005/8/layout/vList2"/>
    <dgm:cxn modelId="{C4CAC26F-C4A4-4270-BD66-9F29E9507459}" type="presParOf" srcId="{E8300AEF-5FDD-4285-9DEF-B39AEF840A6D}" destId="{53D1A157-DFAF-4A1C-9C12-A16DAA2088E7}" srcOrd="2" destOrd="0" presId="urn:microsoft.com/office/officeart/2005/8/layout/vList2"/>
    <dgm:cxn modelId="{FEBCA381-37F0-4F92-B476-345F08F35F15}" type="presParOf" srcId="{E8300AEF-5FDD-4285-9DEF-B39AEF840A6D}" destId="{A8BAA5C2-C6BE-4CC0-A9F2-F05FE3999935}" srcOrd="3" destOrd="0" presId="urn:microsoft.com/office/officeart/2005/8/layout/vList2"/>
    <dgm:cxn modelId="{FD910A2A-3A9F-471F-BAD8-68183BB6A781}" type="presParOf" srcId="{E8300AEF-5FDD-4285-9DEF-B39AEF840A6D}" destId="{BBC3386A-0E92-4DB7-98BC-2389723B26A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3B734B-5DFB-4EE6-9D71-1CF0D0EBC2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629711C-63C1-4F5A-A46A-4C576A51B211}">
      <dgm:prSet/>
      <dgm:spPr>
        <a:solidFill>
          <a:schemeClr val="accent2"/>
        </a:solidFill>
      </dgm:spPr>
      <dgm:t>
        <a:bodyPr/>
        <a:lstStyle/>
        <a:p>
          <a:r>
            <a:rPr lang="ru-RU" baseline="0" dirty="0"/>
            <a:t>Гипоталамус, гипофиз, эпифиз, </a:t>
          </a:r>
          <a:r>
            <a:rPr lang="ru-RU" baseline="0" dirty="0" err="1"/>
            <a:t>бүйрек</a:t>
          </a:r>
          <a:r>
            <a:rPr lang="ru-RU" baseline="0" dirty="0"/>
            <a:t> </a:t>
          </a:r>
          <a:r>
            <a:rPr lang="ru-RU" baseline="0" dirty="0" err="1"/>
            <a:t>үсті</a:t>
          </a:r>
          <a:r>
            <a:rPr lang="ru-RU" baseline="0" dirty="0"/>
            <a:t> </a:t>
          </a:r>
          <a:r>
            <a:rPr lang="ru-RU" baseline="0" dirty="0" err="1"/>
            <a:t>бездері</a:t>
          </a:r>
          <a:r>
            <a:rPr lang="ru-RU" baseline="0" dirty="0"/>
            <a:t>, </a:t>
          </a:r>
          <a:r>
            <a:rPr lang="ru-RU" baseline="0" dirty="0" err="1"/>
            <a:t>қалқанша</a:t>
          </a:r>
          <a:r>
            <a:rPr lang="ru-RU" baseline="0" dirty="0"/>
            <a:t> </a:t>
          </a:r>
          <a:r>
            <a:rPr lang="ru-RU" baseline="0" dirty="0" err="1"/>
            <a:t>бездері</a:t>
          </a:r>
          <a:r>
            <a:rPr lang="ru-RU" baseline="0" dirty="0"/>
            <a:t>, </a:t>
          </a:r>
          <a:r>
            <a:rPr lang="ru-RU" baseline="0" dirty="0" err="1"/>
            <a:t>ұйқы</a:t>
          </a:r>
          <a:r>
            <a:rPr lang="ru-RU" baseline="0" dirty="0"/>
            <a:t> </a:t>
          </a:r>
          <a:r>
            <a:rPr lang="ru-RU" baseline="0" dirty="0" err="1"/>
            <a:t>безі</a:t>
          </a:r>
          <a:r>
            <a:rPr lang="ru-RU" baseline="0" dirty="0"/>
            <a:t> </a:t>
          </a:r>
          <a:r>
            <a:rPr lang="ru-RU" baseline="0" dirty="0" err="1"/>
            <a:t>және</a:t>
          </a:r>
          <a:r>
            <a:rPr lang="ru-RU" baseline="0" dirty="0"/>
            <a:t> </a:t>
          </a:r>
          <a:r>
            <a:rPr lang="ru-RU" baseline="0" dirty="0" err="1"/>
            <a:t>жыныс</a:t>
          </a:r>
          <a:r>
            <a:rPr lang="ru-RU" baseline="0" dirty="0"/>
            <a:t> </a:t>
          </a:r>
          <a:r>
            <a:rPr lang="ru-RU" baseline="0" dirty="0" err="1"/>
            <a:t>бездері</a:t>
          </a:r>
          <a:r>
            <a:rPr lang="ru-RU" baseline="0" dirty="0"/>
            <a:t> </a:t>
          </a:r>
          <a:r>
            <a:rPr lang="ru-RU" baseline="0" dirty="0" err="1"/>
            <a:t>жатады</a:t>
          </a:r>
          <a:r>
            <a:rPr lang="ru-RU" baseline="0" dirty="0"/>
            <a:t>. </a:t>
          </a:r>
          <a:r>
            <a:rPr lang="ru-RU" baseline="0" dirty="0" err="1"/>
            <a:t>Олардың</a:t>
          </a:r>
          <a:r>
            <a:rPr lang="ru-RU" baseline="0" dirty="0"/>
            <a:t> </a:t>
          </a:r>
          <a:r>
            <a:rPr lang="ru-RU" baseline="0" dirty="0" err="1"/>
            <a:t>жалпы</a:t>
          </a:r>
          <a:r>
            <a:rPr lang="ru-RU" baseline="0" dirty="0"/>
            <a:t> </a:t>
          </a:r>
          <a:r>
            <a:rPr lang="ru-RU" baseline="0" dirty="0" err="1"/>
            <a:t>массасы</a:t>
          </a:r>
          <a:r>
            <a:rPr lang="ru-RU" baseline="0" dirty="0"/>
            <a:t> 100 г </a:t>
          </a:r>
          <a:r>
            <a:rPr lang="ru-RU" baseline="0" dirty="0" err="1"/>
            <a:t>аспайды</a:t>
          </a:r>
          <a:r>
            <a:rPr lang="ru-RU" baseline="0" dirty="0"/>
            <a:t>. </a:t>
          </a:r>
          <a:endParaRPr lang="en-US" dirty="0"/>
        </a:p>
      </dgm:t>
    </dgm:pt>
    <dgm:pt modelId="{0A49E193-1E45-4868-8A34-7D8DD2558DD6}" type="parTrans" cxnId="{8A0867C9-6290-4D43-9CD7-B871B6315E98}">
      <dgm:prSet/>
      <dgm:spPr/>
      <dgm:t>
        <a:bodyPr/>
        <a:lstStyle/>
        <a:p>
          <a:endParaRPr lang="en-US"/>
        </a:p>
      </dgm:t>
    </dgm:pt>
    <dgm:pt modelId="{69B8EFAD-C568-4453-928F-E9D2310C150F}" type="sibTrans" cxnId="{8A0867C9-6290-4D43-9CD7-B871B6315E98}">
      <dgm:prSet/>
      <dgm:spPr/>
      <dgm:t>
        <a:bodyPr/>
        <a:lstStyle/>
        <a:p>
          <a:endParaRPr lang="en-US"/>
        </a:p>
      </dgm:t>
    </dgm:pt>
    <dgm:pt modelId="{38A9D9EF-0301-43CD-9A3B-B82124B9F894}">
      <dgm:prSet/>
      <dgm:spPr>
        <a:solidFill>
          <a:schemeClr val="accent2"/>
        </a:solidFill>
      </dgm:spPr>
      <dgm:t>
        <a:bodyPr/>
        <a:lstStyle/>
        <a:p>
          <a:r>
            <a:rPr lang="ru-RU" baseline="0"/>
            <a:t>Өте аз мөлшерде ағзаға әсер етуі – гормонның ерекше қасиеті</a:t>
          </a:r>
          <a:r>
            <a:rPr lang="en-US" baseline="0"/>
            <a:t>	</a:t>
          </a:r>
          <a:endParaRPr lang="en-US"/>
        </a:p>
      </dgm:t>
    </dgm:pt>
    <dgm:pt modelId="{0BB5518D-4A26-434C-88E9-9184B2A44F72}" type="parTrans" cxnId="{2CD90D69-0ED4-4A4E-B2AD-7718D7DFDB81}">
      <dgm:prSet/>
      <dgm:spPr/>
      <dgm:t>
        <a:bodyPr/>
        <a:lstStyle/>
        <a:p>
          <a:endParaRPr lang="en-US"/>
        </a:p>
      </dgm:t>
    </dgm:pt>
    <dgm:pt modelId="{2140E603-6012-4739-A709-9DBE03262D5D}" type="sibTrans" cxnId="{2CD90D69-0ED4-4A4E-B2AD-7718D7DFDB81}">
      <dgm:prSet/>
      <dgm:spPr/>
      <dgm:t>
        <a:bodyPr/>
        <a:lstStyle/>
        <a:p>
          <a:endParaRPr lang="en-US"/>
        </a:p>
      </dgm:t>
    </dgm:pt>
    <dgm:pt modelId="{01083E4A-B8BC-4DA8-A5C5-069E76AFD693}" type="pres">
      <dgm:prSet presAssocID="{073B734B-5DFB-4EE6-9D71-1CF0D0EBC22F}" presName="linear" presStyleCnt="0">
        <dgm:presLayoutVars>
          <dgm:animLvl val="lvl"/>
          <dgm:resizeHandles val="exact"/>
        </dgm:presLayoutVars>
      </dgm:prSet>
      <dgm:spPr/>
    </dgm:pt>
    <dgm:pt modelId="{8D467B30-3226-4D96-90AA-399BED0D8FD0}" type="pres">
      <dgm:prSet presAssocID="{3629711C-63C1-4F5A-A46A-4C576A51B211}" presName="parentText" presStyleLbl="node1" presStyleIdx="0" presStyleCnt="2">
        <dgm:presLayoutVars>
          <dgm:chMax val="0"/>
          <dgm:bulletEnabled val="1"/>
        </dgm:presLayoutVars>
      </dgm:prSet>
      <dgm:spPr/>
    </dgm:pt>
    <dgm:pt modelId="{7134D51A-D408-413A-83C9-DC92A78D5115}" type="pres">
      <dgm:prSet presAssocID="{69B8EFAD-C568-4453-928F-E9D2310C150F}" presName="spacer" presStyleCnt="0"/>
      <dgm:spPr/>
    </dgm:pt>
    <dgm:pt modelId="{F43FA8E4-EB76-4E21-A805-1C3CF7BC9EA6}" type="pres">
      <dgm:prSet presAssocID="{38A9D9EF-0301-43CD-9A3B-B82124B9F894}" presName="parentText" presStyleLbl="node1" presStyleIdx="1" presStyleCnt="2">
        <dgm:presLayoutVars>
          <dgm:chMax val="0"/>
          <dgm:bulletEnabled val="1"/>
        </dgm:presLayoutVars>
      </dgm:prSet>
      <dgm:spPr/>
    </dgm:pt>
  </dgm:ptLst>
  <dgm:cxnLst>
    <dgm:cxn modelId="{4271393B-54B6-4630-8647-CE45BD59B449}" type="presOf" srcId="{3629711C-63C1-4F5A-A46A-4C576A51B211}" destId="{8D467B30-3226-4D96-90AA-399BED0D8FD0}" srcOrd="0" destOrd="0" presId="urn:microsoft.com/office/officeart/2005/8/layout/vList2"/>
    <dgm:cxn modelId="{2691C33E-925D-4E65-99A0-5804AB0BD10B}" type="presOf" srcId="{073B734B-5DFB-4EE6-9D71-1CF0D0EBC22F}" destId="{01083E4A-B8BC-4DA8-A5C5-069E76AFD693}" srcOrd="0" destOrd="0" presId="urn:microsoft.com/office/officeart/2005/8/layout/vList2"/>
    <dgm:cxn modelId="{2CD90D69-0ED4-4A4E-B2AD-7718D7DFDB81}" srcId="{073B734B-5DFB-4EE6-9D71-1CF0D0EBC22F}" destId="{38A9D9EF-0301-43CD-9A3B-B82124B9F894}" srcOrd="1" destOrd="0" parTransId="{0BB5518D-4A26-434C-88E9-9184B2A44F72}" sibTransId="{2140E603-6012-4739-A709-9DBE03262D5D}"/>
    <dgm:cxn modelId="{89494F80-36D9-41F5-97F3-3CD7DC4DA9E7}" type="presOf" srcId="{38A9D9EF-0301-43CD-9A3B-B82124B9F894}" destId="{F43FA8E4-EB76-4E21-A805-1C3CF7BC9EA6}" srcOrd="0" destOrd="0" presId="urn:microsoft.com/office/officeart/2005/8/layout/vList2"/>
    <dgm:cxn modelId="{8A0867C9-6290-4D43-9CD7-B871B6315E98}" srcId="{073B734B-5DFB-4EE6-9D71-1CF0D0EBC22F}" destId="{3629711C-63C1-4F5A-A46A-4C576A51B211}" srcOrd="0" destOrd="0" parTransId="{0A49E193-1E45-4868-8A34-7D8DD2558DD6}" sibTransId="{69B8EFAD-C568-4453-928F-E9D2310C150F}"/>
    <dgm:cxn modelId="{AF33C17E-F7ED-47D3-8697-EAFF15DC896C}" type="presParOf" srcId="{01083E4A-B8BC-4DA8-A5C5-069E76AFD693}" destId="{8D467B30-3226-4D96-90AA-399BED0D8FD0}" srcOrd="0" destOrd="0" presId="urn:microsoft.com/office/officeart/2005/8/layout/vList2"/>
    <dgm:cxn modelId="{10D3DBF3-0B3F-4620-BF35-9C9A873B696C}" type="presParOf" srcId="{01083E4A-B8BC-4DA8-A5C5-069E76AFD693}" destId="{7134D51A-D408-413A-83C9-DC92A78D5115}" srcOrd="1" destOrd="0" presId="urn:microsoft.com/office/officeart/2005/8/layout/vList2"/>
    <dgm:cxn modelId="{0297E9F3-8242-459D-83A1-1853B999A3FA}" type="presParOf" srcId="{01083E4A-B8BC-4DA8-A5C5-069E76AFD693}" destId="{F43FA8E4-EB76-4E21-A805-1C3CF7BC9EA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194D18-CB8C-499C-924E-ED81B21FF81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E1DB238-52C2-40A4-93D2-30E79D4CC2E0}">
      <dgm:prSet/>
      <dgm:spPr/>
      <dgm:t>
        <a:bodyPr/>
        <a:lstStyle/>
        <a:p>
          <a:r>
            <a:rPr lang="ru-RU" baseline="0"/>
            <a:t>Қалқанша безінің атауы гректің «тиреос» - қалқан, «идос» - ұқсас деген сөзінен шыққан</a:t>
          </a:r>
          <a:endParaRPr lang="en-US"/>
        </a:p>
      </dgm:t>
    </dgm:pt>
    <dgm:pt modelId="{A034AB88-DA85-45E1-8E66-850BEDE88D86}" type="parTrans" cxnId="{150924EB-192E-44A3-9676-BCC28ADA590B}">
      <dgm:prSet/>
      <dgm:spPr/>
      <dgm:t>
        <a:bodyPr/>
        <a:lstStyle/>
        <a:p>
          <a:endParaRPr lang="en-US"/>
        </a:p>
      </dgm:t>
    </dgm:pt>
    <dgm:pt modelId="{E61D45D7-DAAA-4B57-AF10-2F63A5CF7221}" type="sibTrans" cxnId="{150924EB-192E-44A3-9676-BCC28ADA590B}">
      <dgm:prSet/>
      <dgm:spPr/>
      <dgm:t>
        <a:bodyPr/>
        <a:lstStyle/>
        <a:p>
          <a:endParaRPr lang="en-US"/>
        </a:p>
      </dgm:t>
    </dgm:pt>
    <dgm:pt modelId="{EAD1135D-F075-4144-B087-3D194ABA98AA}">
      <dgm:prSet/>
      <dgm:spPr/>
      <dgm:t>
        <a:bodyPr/>
        <a:lstStyle/>
        <a:p>
          <a:r>
            <a:rPr lang="ru-RU" baseline="0"/>
            <a:t>Қалқанша без гормонының ең қасиетті бөлігі йод болады. Сондықтан ағзаға йод жеткіліксіз болса, қалқанша бездің көлемі ұлғаяды да, без иек астында құстың жемсауына ұқсап шор болып тұрады. Қалқанша бездің үлкеюіне байланысты бұл кесапатты халық арасында жемсау (зоб) деп атап кеткен. </a:t>
          </a:r>
          <a:endParaRPr lang="en-US"/>
        </a:p>
      </dgm:t>
    </dgm:pt>
    <dgm:pt modelId="{0C9093A2-0836-41CF-9DB6-1973EFCB961D}" type="parTrans" cxnId="{D1223F82-84FE-4607-9745-0CD02A1A300E}">
      <dgm:prSet/>
      <dgm:spPr/>
      <dgm:t>
        <a:bodyPr/>
        <a:lstStyle/>
        <a:p>
          <a:endParaRPr lang="en-US"/>
        </a:p>
      </dgm:t>
    </dgm:pt>
    <dgm:pt modelId="{15E3A919-E414-407D-8862-7179A6E88B9D}" type="sibTrans" cxnId="{D1223F82-84FE-4607-9745-0CD02A1A300E}">
      <dgm:prSet/>
      <dgm:spPr/>
      <dgm:t>
        <a:bodyPr/>
        <a:lstStyle/>
        <a:p>
          <a:endParaRPr lang="en-US"/>
        </a:p>
      </dgm:t>
    </dgm:pt>
    <dgm:pt modelId="{D5F0E7F7-8E9E-4C4E-B10A-973DEA358293}">
      <dgm:prSet/>
      <dgm:spPr/>
      <dgm:t>
        <a:bodyPr/>
        <a:lstStyle/>
        <a:p>
          <a:r>
            <a:rPr lang="ru-RU" baseline="0"/>
            <a:t>Бұл жағдай біріншіден, біздің айналамыздағы ортада йод аз болғандықтан, ол қоректік заттармен бірге ағзаға аз мөлшерде қабылданады. Екіншіден, ағза йодты артық мөлшерде жұмсайды (гиперфункция).</a:t>
          </a:r>
          <a:endParaRPr lang="en-US"/>
        </a:p>
      </dgm:t>
    </dgm:pt>
    <dgm:pt modelId="{47791935-E4A2-40F3-905D-684B4D71AC1C}" type="parTrans" cxnId="{E851A1E0-5740-4AD1-A3C6-8AA3D1C4E2D2}">
      <dgm:prSet/>
      <dgm:spPr/>
      <dgm:t>
        <a:bodyPr/>
        <a:lstStyle/>
        <a:p>
          <a:endParaRPr lang="en-US"/>
        </a:p>
      </dgm:t>
    </dgm:pt>
    <dgm:pt modelId="{AD487595-F256-42F2-B498-E87AFB3E5405}" type="sibTrans" cxnId="{E851A1E0-5740-4AD1-A3C6-8AA3D1C4E2D2}">
      <dgm:prSet/>
      <dgm:spPr/>
      <dgm:t>
        <a:bodyPr/>
        <a:lstStyle/>
        <a:p>
          <a:endParaRPr lang="en-US"/>
        </a:p>
      </dgm:t>
    </dgm:pt>
    <dgm:pt modelId="{5D6F9EBD-4B0C-4527-B9FB-237280FFA88C}">
      <dgm:prSet/>
      <dgm:spPr/>
      <dgm:t>
        <a:bodyPr/>
        <a:lstStyle/>
        <a:p>
          <a:r>
            <a:rPr lang="ru-RU" baseline="0" dirty="0" err="1"/>
            <a:t>Үшіншіден</a:t>
          </a:r>
          <a:r>
            <a:rPr lang="ru-RU" baseline="0" dirty="0"/>
            <a:t>, </a:t>
          </a:r>
          <a:r>
            <a:rPr lang="ru-RU" baseline="0" dirty="0" err="1"/>
            <a:t>ағзада</a:t>
          </a:r>
          <a:r>
            <a:rPr lang="ru-RU" baseline="0" dirty="0"/>
            <a:t> бар </a:t>
          </a:r>
          <a:r>
            <a:rPr lang="ru-RU" baseline="0" dirty="0" err="1"/>
            <a:t>йодты</a:t>
          </a:r>
          <a:r>
            <a:rPr lang="ru-RU" baseline="0" dirty="0"/>
            <a:t> </a:t>
          </a:r>
          <a:r>
            <a:rPr lang="ru-RU" baseline="0" dirty="0" err="1"/>
            <a:t>қалқанша</a:t>
          </a:r>
          <a:r>
            <a:rPr lang="ru-RU" baseline="0" dirty="0"/>
            <a:t> </a:t>
          </a:r>
          <a:r>
            <a:rPr lang="ru-RU" baseline="0" dirty="0" err="1"/>
            <a:t>безі</a:t>
          </a:r>
          <a:r>
            <a:rPr lang="ru-RU" baseline="0" dirty="0"/>
            <a:t> </a:t>
          </a:r>
          <a:r>
            <a:rPr lang="ru-RU" baseline="0" dirty="0" err="1"/>
            <a:t>белгілі</a:t>
          </a:r>
          <a:r>
            <a:rPr lang="ru-RU" baseline="0" dirty="0"/>
            <a:t> </a:t>
          </a:r>
          <a:r>
            <a:rPr lang="ru-RU" baseline="0" dirty="0" err="1"/>
            <a:t>бір</a:t>
          </a:r>
          <a:r>
            <a:rPr lang="ru-RU" baseline="0" dirty="0"/>
            <a:t> </a:t>
          </a:r>
          <a:r>
            <a:rPr lang="ru-RU" baseline="0" dirty="0" err="1"/>
            <a:t>жағдайда</a:t>
          </a:r>
          <a:r>
            <a:rPr lang="ru-RU" baseline="0" dirty="0"/>
            <a:t> </a:t>
          </a:r>
          <a:r>
            <a:rPr lang="ru-RU" baseline="0" dirty="0" err="1"/>
            <a:t>толық</a:t>
          </a:r>
          <a:r>
            <a:rPr lang="ru-RU" baseline="0" dirty="0"/>
            <a:t> </a:t>
          </a:r>
          <a:r>
            <a:rPr lang="ru-RU" baseline="0" dirty="0" err="1"/>
            <a:t>пайдалана</a:t>
          </a:r>
          <a:r>
            <a:rPr lang="ru-RU" baseline="0" dirty="0"/>
            <a:t> </a:t>
          </a:r>
          <a:r>
            <a:rPr lang="ru-RU" baseline="0" dirty="0" err="1"/>
            <a:t>алмауы</a:t>
          </a:r>
          <a:r>
            <a:rPr lang="ru-RU" baseline="0" dirty="0"/>
            <a:t> </a:t>
          </a:r>
          <a:r>
            <a:rPr lang="ru-RU" baseline="0" dirty="0" err="1"/>
            <a:t>мүмкін</a:t>
          </a:r>
          <a:r>
            <a:rPr lang="ru-RU" baseline="0" dirty="0"/>
            <a:t> (гипофункция). </a:t>
          </a:r>
          <a:endParaRPr lang="en-US" dirty="0"/>
        </a:p>
      </dgm:t>
    </dgm:pt>
    <dgm:pt modelId="{16280030-B53B-4BB5-997E-F3664599FA27}" type="parTrans" cxnId="{37642AEF-2CD6-4376-B532-14AC2D25A6CC}">
      <dgm:prSet/>
      <dgm:spPr/>
      <dgm:t>
        <a:bodyPr/>
        <a:lstStyle/>
        <a:p>
          <a:endParaRPr lang="en-US"/>
        </a:p>
      </dgm:t>
    </dgm:pt>
    <dgm:pt modelId="{2D10FD5F-AE8B-499C-A953-7F7646A2134D}" type="sibTrans" cxnId="{37642AEF-2CD6-4376-B532-14AC2D25A6CC}">
      <dgm:prSet/>
      <dgm:spPr/>
      <dgm:t>
        <a:bodyPr/>
        <a:lstStyle/>
        <a:p>
          <a:endParaRPr lang="en-US"/>
        </a:p>
      </dgm:t>
    </dgm:pt>
    <dgm:pt modelId="{E0AEAA1C-CA1A-4167-8797-80DA8C65FEB2}">
      <dgm:prSet/>
      <dgm:spPr/>
      <dgm:t>
        <a:bodyPr/>
        <a:lstStyle/>
        <a:p>
          <a:r>
            <a:rPr lang="ru-RU" baseline="0"/>
            <a:t>Қалқанша бездің негізгі, </a:t>
          </a:r>
          <a:r>
            <a:rPr lang="en-US" baseline="0"/>
            <a:t>ə</a:t>
          </a:r>
          <a:r>
            <a:rPr lang="ru-RU" baseline="0"/>
            <a:t>сіресе, активті гормоны тироксин мен трийодтиронин. Ол гормондар бірнеше рет айналып өзгеру н</a:t>
          </a:r>
          <a:r>
            <a:rPr lang="en-US" baseline="0"/>
            <a:t>ə</a:t>
          </a:r>
          <a:r>
            <a:rPr lang="ru-RU" baseline="0"/>
            <a:t>тижесінде тирозин амин қышқылынан түзіледі. Тиреоглобулин гидролизі кезінде тирозиннің йодтанған туындылары ж</a:t>
          </a:r>
          <a:r>
            <a:rPr lang="en-US" baseline="0"/>
            <a:t>ə</a:t>
          </a:r>
          <a:r>
            <a:rPr lang="ru-RU" baseline="0"/>
            <a:t>не басқа да амин қышқылдары босайды. </a:t>
          </a:r>
          <a:endParaRPr lang="en-US"/>
        </a:p>
      </dgm:t>
    </dgm:pt>
    <dgm:pt modelId="{A5159791-C3AF-4119-A365-8791027EFC33}" type="parTrans" cxnId="{F5197552-4986-49FA-872F-AD2E19326D79}">
      <dgm:prSet/>
      <dgm:spPr/>
      <dgm:t>
        <a:bodyPr/>
        <a:lstStyle/>
        <a:p>
          <a:endParaRPr lang="en-US"/>
        </a:p>
      </dgm:t>
    </dgm:pt>
    <dgm:pt modelId="{F8AA2118-9D21-4840-9FBA-06A46AE1E6CD}" type="sibTrans" cxnId="{F5197552-4986-49FA-872F-AD2E19326D79}">
      <dgm:prSet/>
      <dgm:spPr/>
      <dgm:t>
        <a:bodyPr/>
        <a:lstStyle/>
        <a:p>
          <a:endParaRPr lang="en-US"/>
        </a:p>
      </dgm:t>
    </dgm:pt>
    <dgm:pt modelId="{0BB1D5C4-7567-4A89-9282-2858C48CD497}" type="pres">
      <dgm:prSet presAssocID="{90194D18-CB8C-499C-924E-ED81B21FF812}" presName="vert0" presStyleCnt="0">
        <dgm:presLayoutVars>
          <dgm:dir/>
          <dgm:animOne val="branch"/>
          <dgm:animLvl val="lvl"/>
        </dgm:presLayoutVars>
      </dgm:prSet>
      <dgm:spPr/>
    </dgm:pt>
    <dgm:pt modelId="{CB56C726-0472-44E7-836C-AD598E532176}" type="pres">
      <dgm:prSet presAssocID="{4E1DB238-52C2-40A4-93D2-30E79D4CC2E0}" presName="thickLine" presStyleLbl="alignNode1" presStyleIdx="0" presStyleCnt="5"/>
      <dgm:spPr/>
    </dgm:pt>
    <dgm:pt modelId="{F5C242DE-E0D2-4DA1-8AB1-602B532EECF0}" type="pres">
      <dgm:prSet presAssocID="{4E1DB238-52C2-40A4-93D2-30E79D4CC2E0}" presName="horz1" presStyleCnt="0"/>
      <dgm:spPr/>
    </dgm:pt>
    <dgm:pt modelId="{CED81E5C-0780-438F-9735-7C152E42ADC1}" type="pres">
      <dgm:prSet presAssocID="{4E1DB238-52C2-40A4-93D2-30E79D4CC2E0}" presName="tx1" presStyleLbl="revTx" presStyleIdx="0" presStyleCnt="5"/>
      <dgm:spPr/>
    </dgm:pt>
    <dgm:pt modelId="{6DBA7A89-8BBC-4E19-9D0D-05CB6EFAE9FA}" type="pres">
      <dgm:prSet presAssocID="{4E1DB238-52C2-40A4-93D2-30E79D4CC2E0}" presName="vert1" presStyleCnt="0"/>
      <dgm:spPr/>
    </dgm:pt>
    <dgm:pt modelId="{561B5288-A9F6-4FD7-B53B-432A6A7180C7}" type="pres">
      <dgm:prSet presAssocID="{EAD1135D-F075-4144-B087-3D194ABA98AA}" presName="thickLine" presStyleLbl="alignNode1" presStyleIdx="1" presStyleCnt="5"/>
      <dgm:spPr/>
    </dgm:pt>
    <dgm:pt modelId="{2846083E-09F9-4A33-9184-27B84F04F3D5}" type="pres">
      <dgm:prSet presAssocID="{EAD1135D-F075-4144-B087-3D194ABA98AA}" presName="horz1" presStyleCnt="0"/>
      <dgm:spPr/>
    </dgm:pt>
    <dgm:pt modelId="{1DECAC55-B39B-4A3A-B041-7F76BC2E0B4A}" type="pres">
      <dgm:prSet presAssocID="{EAD1135D-F075-4144-B087-3D194ABA98AA}" presName="tx1" presStyleLbl="revTx" presStyleIdx="1" presStyleCnt="5"/>
      <dgm:spPr/>
    </dgm:pt>
    <dgm:pt modelId="{13C7E094-4A79-420D-B170-FC5F2B4971A2}" type="pres">
      <dgm:prSet presAssocID="{EAD1135D-F075-4144-B087-3D194ABA98AA}" presName="vert1" presStyleCnt="0"/>
      <dgm:spPr/>
    </dgm:pt>
    <dgm:pt modelId="{D46234E6-C44C-4045-A763-53192DE80034}" type="pres">
      <dgm:prSet presAssocID="{D5F0E7F7-8E9E-4C4E-B10A-973DEA358293}" presName="thickLine" presStyleLbl="alignNode1" presStyleIdx="2" presStyleCnt="5"/>
      <dgm:spPr/>
    </dgm:pt>
    <dgm:pt modelId="{7368FE81-0CBB-4ED9-9FC4-D4A5C1C43C39}" type="pres">
      <dgm:prSet presAssocID="{D5F0E7F7-8E9E-4C4E-B10A-973DEA358293}" presName="horz1" presStyleCnt="0"/>
      <dgm:spPr/>
    </dgm:pt>
    <dgm:pt modelId="{099A3DAD-6C1D-44F5-A60C-A98FF2B67025}" type="pres">
      <dgm:prSet presAssocID="{D5F0E7F7-8E9E-4C4E-B10A-973DEA358293}" presName="tx1" presStyleLbl="revTx" presStyleIdx="2" presStyleCnt="5"/>
      <dgm:spPr/>
    </dgm:pt>
    <dgm:pt modelId="{F0550FBB-4D92-4D3C-9345-B3D1AF39A75C}" type="pres">
      <dgm:prSet presAssocID="{D5F0E7F7-8E9E-4C4E-B10A-973DEA358293}" presName="vert1" presStyleCnt="0"/>
      <dgm:spPr/>
    </dgm:pt>
    <dgm:pt modelId="{979368FC-4B3C-4FC2-A60B-74DB4F8E2127}" type="pres">
      <dgm:prSet presAssocID="{5D6F9EBD-4B0C-4527-B9FB-237280FFA88C}" presName="thickLine" presStyleLbl="alignNode1" presStyleIdx="3" presStyleCnt="5"/>
      <dgm:spPr/>
    </dgm:pt>
    <dgm:pt modelId="{F9311EFF-717C-45C5-9A3B-6E37E691AD0D}" type="pres">
      <dgm:prSet presAssocID="{5D6F9EBD-4B0C-4527-B9FB-237280FFA88C}" presName="horz1" presStyleCnt="0"/>
      <dgm:spPr/>
    </dgm:pt>
    <dgm:pt modelId="{775A2260-AEDA-46B8-A7AC-A21201418967}" type="pres">
      <dgm:prSet presAssocID="{5D6F9EBD-4B0C-4527-B9FB-237280FFA88C}" presName="tx1" presStyleLbl="revTx" presStyleIdx="3" presStyleCnt="5"/>
      <dgm:spPr/>
    </dgm:pt>
    <dgm:pt modelId="{C154786D-E041-4A6A-BE6F-111ED163D486}" type="pres">
      <dgm:prSet presAssocID="{5D6F9EBD-4B0C-4527-B9FB-237280FFA88C}" presName="vert1" presStyleCnt="0"/>
      <dgm:spPr/>
    </dgm:pt>
    <dgm:pt modelId="{1FE360F2-0FE2-495F-9EBF-04D7B1B610B0}" type="pres">
      <dgm:prSet presAssocID="{E0AEAA1C-CA1A-4167-8797-80DA8C65FEB2}" presName="thickLine" presStyleLbl="alignNode1" presStyleIdx="4" presStyleCnt="5"/>
      <dgm:spPr/>
    </dgm:pt>
    <dgm:pt modelId="{1A4D8078-88B5-48A2-A7B5-0879E8E8D28D}" type="pres">
      <dgm:prSet presAssocID="{E0AEAA1C-CA1A-4167-8797-80DA8C65FEB2}" presName="horz1" presStyleCnt="0"/>
      <dgm:spPr/>
    </dgm:pt>
    <dgm:pt modelId="{EBB5E9EB-D0DC-461F-88F3-202AF2EE1618}" type="pres">
      <dgm:prSet presAssocID="{E0AEAA1C-CA1A-4167-8797-80DA8C65FEB2}" presName="tx1" presStyleLbl="revTx" presStyleIdx="4" presStyleCnt="5"/>
      <dgm:spPr/>
    </dgm:pt>
    <dgm:pt modelId="{3C75DEB0-D84A-4EF2-A344-ECE89D8EA1D3}" type="pres">
      <dgm:prSet presAssocID="{E0AEAA1C-CA1A-4167-8797-80DA8C65FEB2}" presName="vert1" presStyleCnt="0"/>
      <dgm:spPr/>
    </dgm:pt>
  </dgm:ptLst>
  <dgm:cxnLst>
    <dgm:cxn modelId="{13450B2A-D7B6-4CCE-BB4D-4FC71F97B9F1}" type="presOf" srcId="{5D6F9EBD-4B0C-4527-B9FB-237280FFA88C}" destId="{775A2260-AEDA-46B8-A7AC-A21201418967}" srcOrd="0" destOrd="0" presId="urn:microsoft.com/office/officeart/2008/layout/LinedList"/>
    <dgm:cxn modelId="{84FB195D-E5D4-4E2C-A20D-A40CEF95EE78}" type="presOf" srcId="{E0AEAA1C-CA1A-4167-8797-80DA8C65FEB2}" destId="{EBB5E9EB-D0DC-461F-88F3-202AF2EE1618}" srcOrd="0" destOrd="0" presId="urn:microsoft.com/office/officeart/2008/layout/LinedList"/>
    <dgm:cxn modelId="{F5197552-4986-49FA-872F-AD2E19326D79}" srcId="{90194D18-CB8C-499C-924E-ED81B21FF812}" destId="{E0AEAA1C-CA1A-4167-8797-80DA8C65FEB2}" srcOrd="4" destOrd="0" parTransId="{A5159791-C3AF-4119-A365-8791027EFC33}" sibTransId="{F8AA2118-9D21-4840-9FBA-06A46AE1E6CD}"/>
    <dgm:cxn modelId="{D1223F82-84FE-4607-9745-0CD02A1A300E}" srcId="{90194D18-CB8C-499C-924E-ED81B21FF812}" destId="{EAD1135D-F075-4144-B087-3D194ABA98AA}" srcOrd="1" destOrd="0" parTransId="{0C9093A2-0836-41CF-9DB6-1973EFCB961D}" sibTransId="{15E3A919-E414-407D-8862-7179A6E88B9D}"/>
    <dgm:cxn modelId="{780A0893-3F20-4C9D-8ACE-67CEC1882CE2}" type="presOf" srcId="{90194D18-CB8C-499C-924E-ED81B21FF812}" destId="{0BB1D5C4-7567-4A89-9282-2858C48CD497}" srcOrd="0" destOrd="0" presId="urn:microsoft.com/office/officeart/2008/layout/LinedList"/>
    <dgm:cxn modelId="{BF8DAEA4-F3D2-44F6-A09B-762B97908EA6}" type="presOf" srcId="{D5F0E7F7-8E9E-4C4E-B10A-973DEA358293}" destId="{099A3DAD-6C1D-44F5-A60C-A98FF2B67025}" srcOrd="0" destOrd="0" presId="urn:microsoft.com/office/officeart/2008/layout/LinedList"/>
    <dgm:cxn modelId="{80E6F9AE-AB08-49F3-8661-AAECCD3D3EC9}" type="presOf" srcId="{4E1DB238-52C2-40A4-93D2-30E79D4CC2E0}" destId="{CED81E5C-0780-438F-9735-7C152E42ADC1}" srcOrd="0" destOrd="0" presId="urn:microsoft.com/office/officeart/2008/layout/LinedList"/>
    <dgm:cxn modelId="{2E7E20D7-A83F-4173-AB82-6D56ACE19932}" type="presOf" srcId="{EAD1135D-F075-4144-B087-3D194ABA98AA}" destId="{1DECAC55-B39B-4A3A-B041-7F76BC2E0B4A}" srcOrd="0" destOrd="0" presId="urn:microsoft.com/office/officeart/2008/layout/LinedList"/>
    <dgm:cxn modelId="{E851A1E0-5740-4AD1-A3C6-8AA3D1C4E2D2}" srcId="{90194D18-CB8C-499C-924E-ED81B21FF812}" destId="{D5F0E7F7-8E9E-4C4E-B10A-973DEA358293}" srcOrd="2" destOrd="0" parTransId="{47791935-E4A2-40F3-905D-684B4D71AC1C}" sibTransId="{AD487595-F256-42F2-B498-E87AFB3E5405}"/>
    <dgm:cxn modelId="{150924EB-192E-44A3-9676-BCC28ADA590B}" srcId="{90194D18-CB8C-499C-924E-ED81B21FF812}" destId="{4E1DB238-52C2-40A4-93D2-30E79D4CC2E0}" srcOrd="0" destOrd="0" parTransId="{A034AB88-DA85-45E1-8E66-850BEDE88D86}" sibTransId="{E61D45D7-DAAA-4B57-AF10-2F63A5CF7221}"/>
    <dgm:cxn modelId="{37642AEF-2CD6-4376-B532-14AC2D25A6CC}" srcId="{90194D18-CB8C-499C-924E-ED81B21FF812}" destId="{5D6F9EBD-4B0C-4527-B9FB-237280FFA88C}" srcOrd="3" destOrd="0" parTransId="{16280030-B53B-4BB5-997E-F3664599FA27}" sibTransId="{2D10FD5F-AE8B-499C-A953-7F7646A2134D}"/>
    <dgm:cxn modelId="{6DC55CD8-0EA8-44C1-AD5F-C7E070EB2CD8}" type="presParOf" srcId="{0BB1D5C4-7567-4A89-9282-2858C48CD497}" destId="{CB56C726-0472-44E7-836C-AD598E532176}" srcOrd="0" destOrd="0" presId="urn:microsoft.com/office/officeart/2008/layout/LinedList"/>
    <dgm:cxn modelId="{831BBD91-562C-4ECA-AD66-479F214AA30A}" type="presParOf" srcId="{0BB1D5C4-7567-4A89-9282-2858C48CD497}" destId="{F5C242DE-E0D2-4DA1-8AB1-602B532EECF0}" srcOrd="1" destOrd="0" presId="urn:microsoft.com/office/officeart/2008/layout/LinedList"/>
    <dgm:cxn modelId="{7F1B316B-0366-480C-9CEA-885F53B52F03}" type="presParOf" srcId="{F5C242DE-E0D2-4DA1-8AB1-602B532EECF0}" destId="{CED81E5C-0780-438F-9735-7C152E42ADC1}" srcOrd="0" destOrd="0" presId="urn:microsoft.com/office/officeart/2008/layout/LinedList"/>
    <dgm:cxn modelId="{E2361272-AC3C-4293-AA29-894A1A19A7CF}" type="presParOf" srcId="{F5C242DE-E0D2-4DA1-8AB1-602B532EECF0}" destId="{6DBA7A89-8BBC-4E19-9D0D-05CB6EFAE9FA}" srcOrd="1" destOrd="0" presId="urn:microsoft.com/office/officeart/2008/layout/LinedList"/>
    <dgm:cxn modelId="{8CC80211-07BF-41E1-A795-668B596C7BBE}" type="presParOf" srcId="{0BB1D5C4-7567-4A89-9282-2858C48CD497}" destId="{561B5288-A9F6-4FD7-B53B-432A6A7180C7}" srcOrd="2" destOrd="0" presId="urn:microsoft.com/office/officeart/2008/layout/LinedList"/>
    <dgm:cxn modelId="{6ADAA32C-DBCE-420B-AA3E-BE3EF61AC607}" type="presParOf" srcId="{0BB1D5C4-7567-4A89-9282-2858C48CD497}" destId="{2846083E-09F9-4A33-9184-27B84F04F3D5}" srcOrd="3" destOrd="0" presId="urn:microsoft.com/office/officeart/2008/layout/LinedList"/>
    <dgm:cxn modelId="{FF218784-D396-4DA1-8BEB-FAD07E30662F}" type="presParOf" srcId="{2846083E-09F9-4A33-9184-27B84F04F3D5}" destId="{1DECAC55-B39B-4A3A-B041-7F76BC2E0B4A}" srcOrd="0" destOrd="0" presId="urn:microsoft.com/office/officeart/2008/layout/LinedList"/>
    <dgm:cxn modelId="{591F2199-2556-476B-BCDF-5CBD6BA00CC1}" type="presParOf" srcId="{2846083E-09F9-4A33-9184-27B84F04F3D5}" destId="{13C7E094-4A79-420D-B170-FC5F2B4971A2}" srcOrd="1" destOrd="0" presId="urn:microsoft.com/office/officeart/2008/layout/LinedList"/>
    <dgm:cxn modelId="{83B39DE8-8E13-4FBE-99E1-1B77EEC148D2}" type="presParOf" srcId="{0BB1D5C4-7567-4A89-9282-2858C48CD497}" destId="{D46234E6-C44C-4045-A763-53192DE80034}" srcOrd="4" destOrd="0" presId="urn:microsoft.com/office/officeart/2008/layout/LinedList"/>
    <dgm:cxn modelId="{4EF86240-277D-4183-AD3F-A39177392AB8}" type="presParOf" srcId="{0BB1D5C4-7567-4A89-9282-2858C48CD497}" destId="{7368FE81-0CBB-4ED9-9FC4-D4A5C1C43C39}" srcOrd="5" destOrd="0" presId="urn:microsoft.com/office/officeart/2008/layout/LinedList"/>
    <dgm:cxn modelId="{A3914344-E96B-4E01-B8A7-EC7C76B636C6}" type="presParOf" srcId="{7368FE81-0CBB-4ED9-9FC4-D4A5C1C43C39}" destId="{099A3DAD-6C1D-44F5-A60C-A98FF2B67025}" srcOrd="0" destOrd="0" presId="urn:microsoft.com/office/officeart/2008/layout/LinedList"/>
    <dgm:cxn modelId="{40FBA48E-EF21-4B65-8B3A-6570748FCE72}" type="presParOf" srcId="{7368FE81-0CBB-4ED9-9FC4-D4A5C1C43C39}" destId="{F0550FBB-4D92-4D3C-9345-B3D1AF39A75C}" srcOrd="1" destOrd="0" presId="urn:microsoft.com/office/officeart/2008/layout/LinedList"/>
    <dgm:cxn modelId="{3A213CE9-C01E-4890-AD35-01659B197D5F}" type="presParOf" srcId="{0BB1D5C4-7567-4A89-9282-2858C48CD497}" destId="{979368FC-4B3C-4FC2-A60B-74DB4F8E2127}" srcOrd="6" destOrd="0" presId="urn:microsoft.com/office/officeart/2008/layout/LinedList"/>
    <dgm:cxn modelId="{FEEBFA0A-87AA-454D-924E-487EFB3B86B0}" type="presParOf" srcId="{0BB1D5C4-7567-4A89-9282-2858C48CD497}" destId="{F9311EFF-717C-45C5-9A3B-6E37E691AD0D}" srcOrd="7" destOrd="0" presId="urn:microsoft.com/office/officeart/2008/layout/LinedList"/>
    <dgm:cxn modelId="{B4B54386-6466-4705-94B4-F83E7EE1D038}" type="presParOf" srcId="{F9311EFF-717C-45C5-9A3B-6E37E691AD0D}" destId="{775A2260-AEDA-46B8-A7AC-A21201418967}" srcOrd="0" destOrd="0" presId="urn:microsoft.com/office/officeart/2008/layout/LinedList"/>
    <dgm:cxn modelId="{2A323BA6-F79D-408F-8864-95936CE1EAC9}" type="presParOf" srcId="{F9311EFF-717C-45C5-9A3B-6E37E691AD0D}" destId="{C154786D-E041-4A6A-BE6F-111ED163D486}" srcOrd="1" destOrd="0" presId="urn:microsoft.com/office/officeart/2008/layout/LinedList"/>
    <dgm:cxn modelId="{9B72802D-0A59-46D1-AE9E-AB0D2968931D}" type="presParOf" srcId="{0BB1D5C4-7567-4A89-9282-2858C48CD497}" destId="{1FE360F2-0FE2-495F-9EBF-04D7B1B610B0}" srcOrd="8" destOrd="0" presId="urn:microsoft.com/office/officeart/2008/layout/LinedList"/>
    <dgm:cxn modelId="{E8D8D309-EDF2-46E4-9946-A26D4AF4D581}" type="presParOf" srcId="{0BB1D5C4-7567-4A89-9282-2858C48CD497}" destId="{1A4D8078-88B5-48A2-A7B5-0879E8E8D28D}" srcOrd="9" destOrd="0" presId="urn:microsoft.com/office/officeart/2008/layout/LinedList"/>
    <dgm:cxn modelId="{A4FDAD21-9EB3-4F96-A2AF-5FB3B2A1FD1B}" type="presParOf" srcId="{1A4D8078-88B5-48A2-A7B5-0879E8E8D28D}" destId="{EBB5E9EB-D0DC-461F-88F3-202AF2EE1618}" srcOrd="0" destOrd="0" presId="urn:microsoft.com/office/officeart/2008/layout/LinedList"/>
    <dgm:cxn modelId="{B985BF10-4FDC-4553-BB04-625F47037396}" type="presParOf" srcId="{1A4D8078-88B5-48A2-A7B5-0879E8E8D28D}" destId="{3C75DEB0-D84A-4EF2-A344-ECE89D8EA1D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9C868C-DCCB-441F-8B55-7EC0BE61B00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2370164-B2D3-422F-BA31-CABC87AD1963}">
      <dgm:prSet/>
      <dgm:spPr/>
      <dgm:t>
        <a:bodyPr/>
        <a:lstStyle/>
        <a:p>
          <a:r>
            <a:rPr lang="ru-RU" baseline="0"/>
            <a:t>1869 ж. Лангерганс ұйқы безінде ерекше аралшалар барын ашты, кейіннен ол аралшалар автордың есімімен аталады. Аралшаларда </a:t>
          </a:r>
          <a:r>
            <a:rPr lang="en-US" baseline="0"/>
            <a:t>a </a:t>
          </a:r>
          <a:r>
            <a:rPr lang="ru-RU" baseline="0"/>
            <a:t>ж</a:t>
          </a:r>
          <a:r>
            <a:rPr lang="en-US" baseline="0"/>
            <a:t>ə</a:t>
          </a:r>
          <a:r>
            <a:rPr lang="ru-RU" baseline="0"/>
            <a:t>не </a:t>
          </a:r>
          <a:r>
            <a:rPr lang="en-US" baseline="0"/>
            <a:t>b </a:t>
          </a:r>
          <a:r>
            <a:rPr lang="ru-RU" baseline="0"/>
            <a:t>жасушалар типі бар. Олар бір-бірне қарама-қарсы екі түрлі гормон – инсулин ж</a:t>
          </a:r>
          <a:r>
            <a:rPr lang="en-US" baseline="0"/>
            <a:t>ə</a:t>
          </a:r>
          <a:r>
            <a:rPr lang="ru-RU" baseline="0"/>
            <a:t>не глюкагон бөліп шығарады.</a:t>
          </a:r>
          <a:endParaRPr lang="en-US"/>
        </a:p>
      </dgm:t>
    </dgm:pt>
    <dgm:pt modelId="{50A9CAD5-A051-4032-9690-9D9B8BAA7709}" type="parTrans" cxnId="{A7613787-C1B4-4DD0-B96E-263DFF2AAF2F}">
      <dgm:prSet/>
      <dgm:spPr/>
      <dgm:t>
        <a:bodyPr/>
        <a:lstStyle/>
        <a:p>
          <a:endParaRPr lang="en-US"/>
        </a:p>
      </dgm:t>
    </dgm:pt>
    <dgm:pt modelId="{BD8A38FB-CB80-4A96-9D02-F616206185DF}" type="sibTrans" cxnId="{A7613787-C1B4-4DD0-B96E-263DFF2AAF2F}">
      <dgm:prSet/>
      <dgm:spPr/>
      <dgm:t>
        <a:bodyPr/>
        <a:lstStyle/>
        <a:p>
          <a:endParaRPr lang="en-US"/>
        </a:p>
      </dgm:t>
    </dgm:pt>
    <dgm:pt modelId="{1E65049A-FCB2-4B1E-9AE1-A6442CC4C17D}">
      <dgm:prSet/>
      <dgm:spPr/>
      <dgm:t>
        <a:bodyPr/>
        <a:lstStyle/>
        <a:p>
          <a:r>
            <a:rPr lang="ru-RU" baseline="0"/>
            <a:t>Канадалық ғалымдар Бантинг пен Бест 1921 ж. жаңа туған бұзаудың ұйқы безінен инсулин (латынша «</a:t>
          </a:r>
          <a:r>
            <a:rPr lang="en-US" baseline="0"/>
            <a:t>insula» - </a:t>
          </a:r>
          <a:r>
            <a:rPr lang="ru-RU" baseline="0"/>
            <a:t>арал) гормонын алып, қант диабетін емдеуде жаңа д</a:t>
          </a:r>
          <a:r>
            <a:rPr lang="en-US" baseline="0"/>
            <a:t>ə</a:t>
          </a:r>
          <a:r>
            <a:rPr lang="ru-RU" baseline="0"/>
            <a:t>уір ашты. Бізде инсулин 1922 ж. Г. Л Эйгорнның басшылығымен алынды. Ағылшын ғалымы Сэнджер 1955 ж. инсулиннің химиялық құрылысын анықтады.</a:t>
          </a:r>
          <a:endParaRPr lang="en-US"/>
        </a:p>
      </dgm:t>
    </dgm:pt>
    <dgm:pt modelId="{0095790D-EB17-4D13-9AC7-B8C7EF871D92}" type="parTrans" cxnId="{8B203534-BD13-4CC0-875D-5D6728A58506}">
      <dgm:prSet/>
      <dgm:spPr/>
      <dgm:t>
        <a:bodyPr/>
        <a:lstStyle/>
        <a:p>
          <a:endParaRPr lang="en-US"/>
        </a:p>
      </dgm:t>
    </dgm:pt>
    <dgm:pt modelId="{5A5AAA9A-B81B-4E69-8624-055DA0DB280D}" type="sibTrans" cxnId="{8B203534-BD13-4CC0-875D-5D6728A58506}">
      <dgm:prSet/>
      <dgm:spPr/>
      <dgm:t>
        <a:bodyPr/>
        <a:lstStyle/>
        <a:p>
          <a:endParaRPr lang="en-US"/>
        </a:p>
      </dgm:t>
    </dgm:pt>
    <dgm:pt modelId="{12A2EBBB-5E20-4F7A-B951-44CD263FCDC5}" type="pres">
      <dgm:prSet presAssocID="{8A9C868C-DCCB-441F-8B55-7EC0BE61B005}" presName="linear" presStyleCnt="0">
        <dgm:presLayoutVars>
          <dgm:animLvl val="lvl"/>
          <dgm:resizeHandles val="exact"/>
        </dgm:presLayoutVars>
      </dgm:prSet>
      <dgm:spPr/>
    </dgm:pt>
    <dgm:pt modelId="{98513C81-8858-44F7-B414-774E92F8956A}" type="pres">
      <dgm:prSet presAssocID="{D2370164-B2D3-422F-BA31-CABC87AD1963}" presName="parentText" presStyleLbl="node1" presStyleIdx="0" presStyleCnt="2">
        <dgm:presLayoutVars>
          <dgm:chMax val="0"/>
          <dgm:bulletEnabled val="1"/>
        </dgm:presLayoutVars>
      </dgm:prSet>
      <dgm:spPr/>
    </dgm:pt>
    <dgm:pt modelId="{0420B80D-58A7-4121-A80A-FED9C7A171F8}" type="pres">
      <dgm:prSet presAssocID="{BD8A38FB-CB80-4A96-9D02-F616206185DF}" presName="spacer" presStyleCnt="0"/>
      <dgm:spPr/>
    </dgm:pt>
    <dgm:pt modelId="{075F8398-422E-43ED-901E-EF8AF5767412}" type="pres">
      <dgm:prSet presAssocID="{1E65049A-FCB2-4B1E-9AE1-A6442CC4C17D}" presName="parentText" presStyleLbl="node1" presStyleIdx="1" presStyleCnt="2">
        <dgm:presLayoutVars>
          <dgm:chMax val="0"/>
          <dgm:bulletEnabled val="1"/>
        </dgm:presLayoutVars>
      </dgm:prSet>
      <dgm:spPr/>
    </dgm:pt>
  </dgm:ptLst>
  <dgm:cxnLst>
    <dgm:cxn modelId="{7335642A-0EED-404A-8D6E-C7CE93B68AD6}" type="presOf" srcId="{D2370164-B2D3-422F-BA31-CABC87AD1963}" destId="{98513C81-8858-44F7-B414-774E92F8956A}" srcOrd="0" destOrd="0" presId="urn:microsoft.com/office/officeart/2005/8/layout/vList2"/>
    <dgm:cxn modelId="{8B203534-BD13-4CC0-875D-5D6728A58506}" srcId="{8A9C868C-DCCB-441F-8B55-7EC0BE61B005}" destId="{1E65049A-FCB2-4B1E-9AE1-A6442CC4C17D}" srcOrd="1" destOrd="0" parTransId="{0095790D-EB17-4D13-9AC7-B8C7EF871D92}" sibTransId="{5A5AAA9A-B81B-4E69-8624-055DA0DB280D}"/>
    <dgm:cxn modelId="{47158F42-DC2F-4375-A743-C0C57418F48D}" type="presOf" srcId="{1E65049A-FCB2-4B1E-9AE1-A6442CC4C17D}" destId="{075F8398-422E-43ED-901E-EF8AF5767412}" srcOrd="0" destOrd="0" presId="urn:microsoft.com/office/officeart/2005/8/layout/vList2"/>
    <dgm:cxn modelId="{6D016E73-CFC2-4868-875B-D419210250F8}" type="presOf" srcId="{8A9C868C-DCCB-441F-8B55-7EC0BE61B005}" destId="{12A2EBBB-5E20-4F7A-B951-44CD263FCDC5}" srcOrd="0" destOrd="0" presId="urn:microsoft.com/office/officeart/2005/8/layout/vList2"/>
    <dgm:cxn modelId="{A7613787-C1B4-4DD0-B96E-263DFF2AAF2F}" srcId="{8A9C868C-DCCB-441F-8B55-7EC0BE61B005}" destId="{D2370164-B2D3-422F-BA31-CABC87AD1963}" srcOrd="0" destOrd="0" parTransId="{50A9CAD5-A051-4032-9690-9D9B8BAA7709}" sibTransId="{BD8A38FB-CB80-4A96-9D02-F616206185DF}"/>
    <dgm:cxn modelId="{1A16E9B6-5B29-4EA7-998A-ABD680162549}" type="presParOf" srcId="{12A2EBBB-5E20-4F7A-B951-44CD263FCDC5}" destId="{98513C81-8858-44F7-B414-774E92F8956A}" srcOrd="0" destOrd="0" presId="urn:microsoft.com/office/officeart/2005/8/layout/vList2"/>
    <dgm:cxn modelId="{FE41E7A8-9DAD-4BCE-9FCA-C36D9CA8DDA4}" type="presParOf" srcId="{12A2EBBB-5E20-4F7A-B951-44CD263FCDC5}" destId="{0420B80D-58A7-4121-A80A-FED9C7A171F8}" srcOrd="1" destOrd="0" presId="urn:microsoft.com/office/officeart/2005/8/layout/vList2"/>
    <dgm:cxn modelId="{FE004453-D07B-4203-8D9E-6060F3FAAAEB}" type="presParOf" srcId="{12A2EBBB-5E20-4F7A-B951-44CD263FCDC5}" destId="{075F8398-422E-43ED-901E-EF8AF5767412}"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5BC373-A9F2-491A-A9F3-AE0182DD3F32}"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AF241B13-DBBE-4755-9369-B7A81E4FB55A}">
      <dgm:prSet/>
      <dgm:spPr/>
      <dgm:t>
        <a:bodyPr/>
        <a:lstStyle/>
        <a:p>
          <a:r>
            <a:rPr lang="ru-RU"/>
            <a:t>Инсулин – белоктік гормон, оның молекулалық салмағы 6000. Адам ж</a:t>
          </a:r>
          <a:r>
            <a:rPr lang="en-US"/>
            <a:t>ə</a:t>
          </a:r>
          <a:r>
            <a:rPr lang="ru-RU"/>
            <a:t>не жануарлар инсулинінің молекуласы 51 амин қыш қылының қалдығынан құралған, 5 полипептидтік тізбектен тұрады. Құрамында цистиннің екі қалдығынан тұратын дисульфидтік көпіршелері бар.</a:t>
          </a:r>
          <a:endParaRPr lang="en-US"/>
        </a:p>
      </dgm:t>
    </dgm:pt>
    <dgm:pt modelId="{D7697AA0-C0B6-40BD-BA60-8A19E5C1E2A0}" type="parTrans" cxnId="{D9BD79BA-5A1E-4C10-A908-07A6DF225751}">
      <dgm:prSet/>
      <dgm:spPr/>
      <dgm:t>
        <a:bodyPr/>
        <a:lstStyle/>
        <a:p>
          <a:endParaRPr lang="en-US"/>
        </a:p>
      </dgm:t>
    </dgm:pt>
    <dgm:pt modelId="{604101BD-0142-47D8-8E08-9CCA4B266824}" type="sibTrans" cxnId="{D9BD79BA-5A1E-4C10-A908-07A6DF225751}">
      <dgm:prSet/>
      <dgm:spPr/>
      <dgm:t>
        <a:bodyPr/>
        <a:lstStyle/>
        <a:p>
          <a:endParaRPr lang="en-US"/>
        </a:p>
      </dgm:t>
    </dgm:pt>
    <dgm:pt modelId="{4B4C8901-D704-4022-B261-8E3A8583A80E}">
      <dgm:prSet/>
      <dgm:spPr/>
      <dgm:t>
        <a:bodyPr/>
        <a:lstStyle/>
        <a:p>
          <a:r>
            <a:rPr lang="kk-KZ"/>
            <a:t>Инсулиннің негізгі нысанасы </a:t>
          </a:r>
          <a:r>
            <a:rPr lang="kk-KZ" b="1"/>
            <a:t>бауыр, бұлшық ет</a:t>
          </a:r>
          <a:r>
            <a:rPr lang="kk-KZ"/>
            <a:t> және майлы ұлпа. </a:t>
          </a:r>
          <a:endParaRPr lang="en-US"/>
        </a:p>
      </dgm:t>
    </dgm:pt>
    <dgm:pt modelId="{827102F8-95F4-4F23-8944-0D82C4088C22}" type="parTrans" cxnId="{13A4AFD8-8FE3-415D-994E-C5638148448C}">
      <dgm:prSet/>
      <dgm:spPr/>
      <dgm:t>
        <a:bodyPr/>
        <a:lstStyle/>
        <a:p>
          <a:endParaRPr lang="en-US"/>
        </a:p>
      </dgm:t>
    </dgm:pt>
    <dgm:pt modelId="{85AA294C-FBC5-44CF-87DD-4CC3E048EC13}" type="sibTrans" cxnId="{13A4AFD8-8FE3-415D-994E-C5638148448C}">
      <dgm:prSet/>
      <dgm:spPr/>
      <dgm:t>
        <a:bodyPr/>
        <a:lstStyle/>
        <a:p>
          <a:endParaRPr lang="en-US"/>
        </a:p>
      </dgm:t>
    </dgm:pt>
    <dgm:pt modelId="{E41490DA-58ED-444E-8257-DF0594F9C078}">
      <dgm:prSet/>
      <dgm:spPr/>
      <dgm:t>
        <a:bodyPr/>
        <a:lstStyle/>
        <a:p>
          <a:r>
            <a:rPr lang="kk-KZ"/>
            <a:t>Инсулин негізінен көмірсудың алмасуына әсер етеді, жасуша мембранасы арқылы қанттардың өтуін, ең алдымен глюкозаның фосфорлануын арттырады. </a:t>
          </a:r>
          <a:endParaRPr lang="en-US"/>
        </a:p>
      </dgm:t>
    </dgm:pt>
    <dgm:pt modelId="{92D6824C-443C-4850-9E68-4B7AB2B1CD96}" type="parTrans" cxnId="{D4D53FFF-520D-42BC-942A-7E9B71E3960F}">
      <dgm:prSet/>
      <dgm:spPr/>
      <dgm:t>
        <a:bodyPr/>
        <a:lstStyle/>
        <a:p>
          <a:endParaRPr lang="en-US"/>
        </a:p>
      </dgm:t>
    </dgm:pt>
    <dgm:pt modelId="{20ACFF2C-59BE-4C59-B22B-5D8C1B8F7525}" type="sibTrans" cxnId="{D4D53FFF-520D-42BC-942A-7E9B71E3960F}">
      <dgm:prSet/>
      <dgm:spPr/>
      <dgm:t>
        <a:bodyPr/>
        <a:lstStyle/>
        <a:p>
          <a:endParaRPr lang="en-US"/>
        </a:p>
      </dgm:t>
    </dgm:pt>
    <dgm:pt modelId="{987ABF0A-181C-4FB0-80AB-408A3B2B3773}" type="pres">
      <dgm:prSet presAssocID="{5F5BC373-A9F2-491A-A9F3-AE0182DD3F32}" presName="vert0" presStyleCnt="0">
        <dgm:presLayoutVars>
          <dgm:dir/>
          <dgm:animOne val="branch"/>
          <dgm:animLvl val="lvl"/>
        </dgm:presLayoutVars>
      </dgm:prSet>
      <dgm:spPr/>
    </dgm:pt>
    <dgm:pt modelId="{F91DF6C5-5047-4F64-9369-CCF827567DFD}" type="pres">
      <dgm:prSet presAssocID="{AF241B13-DBBE-4755-9369-B7A81E4FB55A}" presName="thickLine" presStyleLbl="alignNode1" presStyleIdx="0" presStyleCnt="3"/>
      <dgm:spPr/>
    </dgm:pt>
    <dgm:pt modelId="{C95B3CEF-336B-46E4-96FD-509356047A9C}" type="pres">
      <dgm:prSet presAssocID="{AF241B13-DBBE-4755-9369-B7A81E4FB55A}" presName="horz1" presStyleCnt="0"/>
      <dgm:spPr/>
    </dgm:pt>
    <dgm:pt modelId="{C75359DD-69F3-46CC-B986-A9E9A599F121}" type="pres">
      <dgm:prSet presAssocID="{AF241B13-DBBE-4755-9369-B7A81E4FB55A}" presName="tx1" presStyleLbl="revTx" presStyleIdx="0" presStyleCnt="3"/>
      <dgm:spPr/>
    </dgm:pt>
    <dgm:pt modelId="{5D7098CC-79E7-4575-A604-56A68621BBFF}" type="pres">
      <dgm:prSet presAssocID="{AF241B13-DBBE-4755-9369-B7A81E4FB55A}" presName="vert1" presStyleCnt="0"/>
      <dgm:spPr/>
    </dgm:pt>
    <dgm:pt modelId="{9ABEB802-0902-4E18-A824-C07ECC327423}" type="pres">
      <dgm:prSet presAssocID="{4B4C8901-D704-4022-B261-8E3A8583A80E}" presName="thickLine" presStyleLbl="alignNode1" presStyleIdx="1" presStyleCnt="3"/>
      <dgm:spPr/>
    </dgm:pt>
    <dgm:pt modelId="{6B6194D5-7DF9-4947-8EF3-AD489CD3B614}" type="pres">
      <dgm:prSet presAssocID="{4B4C8901-D704-4022-B261-8E3A8583A80E}" presName="horz1" presStyleCnt="0"/>
      <dgm:spPr/>
    </dgm:pt>
    <dgm:pt modelId="{B9CD042D-972F-4C7A-B25C-DFE39E3F4DE8}" type="pres">
      <dgm:prSet presAssocID="{4B4C8901-D704-4022-B261-8E3A8583A80E}" presName="tx1" presStyleLbl="revTx" presStyleIdx="1" presStyleCnt="3"/>
      <dgm:spPr/>
    </dgm:pt>
    <dgm:pt modelId="{4AC591E6-C05A-4872-AF72-F91D8FE43640}" type="pres">
      <dgm:prSet presAssocID="{4B4C8901-D704-4022-B261-8E3A8583A80E}" presName="vert1" presStyleCnt="0"/>
      <dgm:spPr/>
    </dgm:pt>
    <dgm:pt modelId="{E6703008-C200-4A43-B458-E7AC72B7A40C}" type="pres">
      <dgm:prSet presAssocID="{E41490DA-58ED-444E-8257-DF0594F9C078}" presName="thickLine" presStyleLbl="alignNode1" presStyleIdx="2" presStyleCnt="3"/>
      <dgm:spPr/>
    </dgm:pt>
    <dgm:pt modelId="{B5882F08-974F-4572-B1A6-A3325A5FE568}" type="pres">
      <dgm:prSet presAssocID="{E41490DA-58ED-444E-8257-DF0594F9C078}" presName="horz1" presStyleCnt="0"/>
      <dgm:spPr/>
    </dgm:pt>
    <dgm:pt modelId="{B4203191-D2A8-421C-AA8D-08568889ECAC}" type="pres">
      <dgm:prSet presAssocID="{E41490DA-58ED-444E-8257-DF0594F9C078}" presName="tx1" presStyleLbl="revTx" presStyleIdx="2" presStyleCnt="3"/>
      <dgm:spPr/>
    </dgm:pt>
    <dgm:pt modelId="{40E7B915-6217-44AD-AB96-789C817A9144}" type="pres">
      <dgm:prSet presAssocID="{E41490DA-58ED-444E-8257-DF0594F9C078}" presName="vert1" presStyleCnt="0"/>
      <dgm:spPr/>
    </dgm:pt>
  </dgm:ptLst>
  <dgm:cxnLst>
    <dgm:cxn modelId="{1583AF57-3B6E-403C-BC00-4ABFA6E3DB15}" type="presOf" srcId="{AF241B13-DBBE-4755-9369-B7A81E4FB55A}" destId="{C75359DD-69F3-46CC-B986-A9E9A599F121}" srcOrd="0" destOrd="0" presId="urn:microsoft.com/office/officeart/2008/layout/LinedList"/>
    <dgm:cxn modelId="{53B8DB9B-810D-44A4-A867-F142C1FB7260}" type="presOf" srcId="{5F5BC373-A9F2-491A-A9F3-AE0182DD3F32}" destId="{987ABF0A-181C-4FB0-80AB-408A3B2B3773}" srcOrd="0" destOrd="0" presId="urn:microsoft.com/office/officeart/2008/layout/LinedList"/>
    <dgm:cxn modelId="{D9BD79BA-5A1E-4C10-A908-07A6DF225751}" srcId="{5F5BC373-A9F2-491A-A9F3-AE0182DD3F32}" destId="{AF241B13-DBBE-4755-9369-B7A81E4FB55A}" srcOrd="0" destOrd="0" parTransId="{D7697AA0-C0B6-40BD-BA60-8A19E5C1E2A0}" sibTransId="{604101BD-0142-47D8-8E08-9CCA4B266824}"/>
    <dgm:cxn modelId="{13A4AFD8-8FE3-415D-994E-C5638148448C}" srcId="{5F5BC373-A9F2-491A-A9F3-AE0182DD3F32}" destId="{4B4C8901-D704-4022-B261-8E3A8583A80E}" srcOrd="1" destOrd="0" parTransId="{827102F8-95F4-4F23-8944-0D82C4088C22}" sibTransId="{85AA294C-FBC5-44CF-87DD-4CC3E048EC13}"/>
    <dgm:cxn modelId="{8027C0DA-D36E-4E00-9CEC-AC5AEB66908F}" type="presOf" srcId="{4B4C8901-D704-4022-B261-8E3A8583A80E}" destId="{B9CD042D-972F-4C7A-B25C-DFE39E3F4DE8}" srcOrd="0" destOrd="0" presId="urn:microsoft.com/office/officeart/2008/layout/LinedList"/>
    <dgm:cxn modelId="{534006E1-6D31-4C6E-B7FB-CEE6DC89D224}" type="presOf" srcId="{E41490DA-58ED-444E-8257-DF0594F9C078}" destId="{B4203191-D2A8-421C-AA8D-08568889ECAC}" srcOrd="0" destOrd="0" presId="urn:microsoft.com/office/officeart/2008/layout/LinedList"/>
    <dgm:cxn modelId="{D4D53FFF-520D-42BC-942A-7E9B71E3960F}" srcId="{5F5BC373-A9F2-491A-A9F3-AE0182DD3F32}" destId="{E41490DA-58ED-444E-8257-DF0594F9C078}" srcOrd="2" destOrd="0" parTransId="{92D6824C-443C-4850-9E68-4B7AB2B1CD96}" sibTransId="{20ACFF2C-59BE-4C59-B22B-5D8C1B8F7525}"/>
    <dgm:cxn modelId="{ED06A96F-F25F-41AA-9D21-D38EB620D8D0}" type="presParOf" srcId="{987ABF0A-181C-4FB0-80AB-408A3B2B3773}" destId="{F91DF6C5-5047-4F64-9369-CCF827567DFD}" srcOrd="0" destOrd="0" presId="urn:microsoft.com/office/officeart/2008/layout/LinedList"/>
    <dgm:cxn modelId="{E24B71C7-757E-41F1-A273-631A4B92D97C}" type="presParOf" srcId="{987ABF0A-181C-4FB0-80AB-408A3B2B3773}" destId="{C95B3CEF-336B-46E4-96FD-509356047A9C}" srcOrd="1" destOrd="0" presId="urn:microsoft.com/office/officeart/2008/layout/LinedList"/>
    <dgm:cxn modelId="{3B089091-1DD5-4D2B-8275-159DCDE4B08B}" type="presParOf" srcId="{C95B3CEF-336B-46E4-96FD-509356047A9C}" destId="{C75359DD-69F3-46CC-B986-A9E9A599F121}" srcOrd="0" destOrd="0" presId="urn:microsoft.com/office/officeart/2008/layout/LinedList"/>
    <dgm:cxn modelId="{99176CCE-8C7F-4855-B84F-D5FD127B2670}" type="presParOf" srcId="{C95B3CEF-336B-46E4-96FD-509356047A9C}" destId="{5D7098CC-79E7-4575-A604-56A68621BBFF}" srcOrd="1" destOrd="0" presId="urn:microsoft.com/office/officeart/2008/layout/LinedList"/>
    <dgm:cxn modelId="{E6DAF666-F4DC-4C0A-B0E3-40F220CE911D}" type="presParOf" srcId="{987ABF0A-181C-4FB0-80AB-408A3B2B3773}" destId="{9ABEB802-0902-4E18-A824-C07ECC327423}" srcOrd="2" destOrd="0" presId="urn:microsoft.com/office/officeart/2008/layout/LinedList"/>
    <dgm:cxn modelId="{F660A9D2-D13B-4026-BE29-FE79679241A1}" type="presParOf" srcId="{987ABF0A-181C-4FB0-80AB-408A3B2B3773}" destId="{6B6194D5-7DF9-4947-8EF3-AD489CD3B614}" srcOrd="3" destOrd="0" presId="urn:microsoft.com/office/officeart/2008/layout/LinedList"/>
    <dgm:cxn modelId="{A0A094C4-36C9-478F-9BAB-5C790D35E027}" type="presParOf" srcId="{6B6194D5-7DF9-4947-8EF3-AD489CD3B614}" destId="{B9CD042D-972F-4C7A-B25C-DFE39E3F4DE8}" srcOrd="0" destOrd="0" presId="urn:microsoft.com/office/officeart/2008/layout/LinedList"/>
    <dgm:cxn modelId="{85EB7F36-52CA-46A5-AE06-1ABFB2FB63F2}" type="presParOf" srcId="{6B6194D5-7DF9-4947-8EF3-AD489CD3B614}" destId="{4AC591E6-C05A-4872-AF72-F91D8FE43640}" srcOrd="1" destOrd="0" presId="urn:microsoft.com/office/officeart/2008/layout/LinedList"/>
    <dgm:cxn modelId="{E41A31AE-3F67-412E-9FF6-931526BE02FF}" type="presParOf" srcId="{987ABF0A-181C-4FB0-80AB-408A3B2B3773}" destId="{E6703008-C200-4A43-B458-E7AC72B7A40C}" srcOrd="4" destOrd="0" presId="urn:microsoft.com/office/officeart/2008/layout/LinedList"/>
    <dgm:cxn modelId="{DAFA63E0-2007-49D1-92EA-484145F38368}" type="presParOf" srcId="{987ABF0A-181C-4FB0-80AB-408A3B2B3773}" destId="{B5882F08-974F-4572-B1A6-A3325A5FE568}" srcOrd="5" destOrd="0" presId="urn:microsoft.com/office/officeart/2008/layout/LinedList"/>
    <dgm:cxn modelId="{11332169-91F7-4927-9BE3-E32CDE7DEE72}" type="presParOf" srcId="{B5882F08-974F-4572-B1A6-A3325A5FE568}" destId="{B4203191-D2A8-421C-AA8D-08568889ECAC}" srcOrd="0" destOrd="0" presId="urn:microsoft.com/office/officeart/2008/layout/LinedList"/>
    <dgm:cxn modelId="{620F4D72-3487-46BF-8FE3-B9624E00FC33}" type="presParOf" srcId="{B5882F08-974F-4572-B1A6-A3325A5FE568}" destId="{40E7B915-6217-44AD-AB96-789C817A914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C7410-7EC9-4ECD-AD51-4B2BD27C1D24}">
      <dsp:nvSpPr>
        <dsp:cNvPr id="0" name=""/>
        <dsp:cNvSpPr/>
      </dsp:nvSpPr>
      <dsp:spPr>
        <a:xfrm>
          <a:off x="0" y="2249"/>
          <a:ext cx="6683374"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CF1673AA-69F1-4A18-879A-86D1E957A2DC}">
      <dsp:nvSpPr>
        <dsp:cNvPr id="0" name=""/>
        <dsp:cNvSpPr/>
      </dsp:nvSpPr>
      <dsp:spPr>
        <a:xfrm>
          <a:off x="0" y="2249"/>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kk-KZ" sz="2400" b="1" kern="1200"/>
            <a:t>Гормондар </a:t>
          </a:r>
          <a:r>
            <a:rPr lang="kk-KZ" sz="2400" kern="1200"/>
            <a:t>деп ағзаның дамуы мен заттар алмасуының реттелуіне қатысатын және қан немесе лимфаға бөлінетін, безді клеткаларда түзілетін заттарды айтады. </a:t>
          </a:r>
          <a:endParaRPr lang="en-US" sz="2400" kern="1200"/>
        </a:p>
      </dsp:txBody>
      <dsp:txXfrm>
        <a:off x="0" y="2249"/>
        <a:ext cx="6683374" cy="1534142"/>
      </dsp:txXfrm>
    </dsp:sp>
    <dsp:sp modelId="{041D13E3-F197-4014-B88F-20831ADA545B}">
      <dsp:nvSpPr>
        <dsp:cNvPr id="0" name=""/>
        <dsp:cNvSpPr/>
      </dsp:nvSpPr>
      <dsp:spPr>
        <a:xfrm>
          <a:off x="0" y="1536391"/>
          <a:ext cx="6683374" cy="0"/>
        </a:xfrm>
        <a:prstGeom prst="line">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w="9525" cap="flat" cmpd="sng" algn="ctr">
          <a:solidFill>
            <a:schemeClr val="accent2">
              <a:hueOff val="-2187096"/>
              <a:satOff val="-4210"/>
              <a:lumOff val="29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6683B212-70CB-43B5-B7AF-1D99BF1A2254}">
      <dsp:nvSpPr>
        <dsp:cNvPr id="0" name=""/>
        <dsp:cNvSpPr/>
      </dsp:nvSpPr>
      <dsp:spPr>
        <a:xfrm>
          <a:off x="0" y="1536391"/>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kk-KZ" sz="2400" b="1" kern="1200"/>
            <a:t>Эндокринология</a:t>
          </a:r>
          <a:r>
            <a:rPr lang="kk-KZ" sz="2400" kern="1200"/>
            <a:t> – бездер, олардың қызметі, және олардың сөлдерінің бөлінуінің қалыпты жағдайдан ауытқуларын туғызатын науқастар туралы ғылым. </a:t>
          </a:r>
          <a:endParaRPr lang="en-US" sz="2400" kern="1200"/>
        </a:p>
      </dsp:txBody>
      <dsp:txXfrm>
        <a:off x="0" y="1536391"/>
        <a:ext cx="6683374" cy="1534142"/>
      </dsp:txXfrm>
    </dsp:sp>
    <dsp:sp modelId="{30C2157E-5C73-4666-B48A-7FCD3064C96C}">
      <dsp:nvSpPr>
        <dsp:cNvPr id="0" name=""/>
        <dsp:cNvSpPr/>
      </dsp:nvSpPr>
      <dsp:spPr>
        <a:xfrm>
          <a:off x="0" y="3070533"/>
          <a:ext cx="6683374" cy="0"/>
        </a:xfrm>
        <a:prstGeom prst="lin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w="9525" cap="flat" cmpd="sng" algn="ctr">
          <a:solidFill>
            <a:schemeClr val="accent2">
              <a:hueOff val="-4374192"/>
              <a:satOff val="-8420"/>
              <a:lumOff val="58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84D7473A-9502-4776-A4FE-3F3C4F150B14}">
      <dsp:nvSpPr>
        <dsp:cNvPr id="0" name=""/>
        <dsp:cNvSpPr/>
      </dsp:nvSpPr>
      <dsp:spPr>
        <a:xfrm>
          <a:off x="0" y="3070533"/>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u-RU" sz="2400" kern="1200"/>
            <a:t>«</a:t>
          </a:r>
          <a:r>
            <a:rPr lang="kk-KZ" sz="2400" kern="1200"/>
            <a:t>Гормон” термині 1905 ж Бейлис және Старлинг  12 елі ішектегі бөлінуші секретин гормонын зерттеу кезінде енгізілген.</a:t>
          </a:r>
          <a:endParaRPr lang="en-US" sz="2400" kern="1200"/>
        </a:p>
      </dsp:txBody>
      <dsp:txXfrm>
        <a:off x="0" y="3070533"/>
        <a:ext cx="6683374" cy="15341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C0287-1591-4B2F-A668-EF54657E333D}">
      <dsp:nvSpPr>
        <dsp:cNvPr id="0" name=""/>
        <dsp:cNvSpPr/>
      </dsp:nvSpPr>
      <dsp:spPr>
        <a:xfrm>
          <a:off x="0" y="0"/>
          <a:ext cx="6683374"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23B55DA1-B334-4F6B-969A-3FF6173CD3C6}">
      <dsp:nvSpPr>
        <dsp:cNvPr id="0" name=""/>
        <dsp:cNvSpPr/>
      </dsp:nvSpPr>
      <dsp:spPr>
        <a:xfrm>
          <a:off x="0" y="0"/>
          <a:ext cx="6683374" cy="57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kk-KZ" sz="1600" b="1" kern="1200"/>
            <a:t>Глюкагон инсулинге антогонист</a:t>
          </a:r>
          <a:r>
            <a:rPr lang="kk-KZ" sz="1600" kern="1200"/>
            <a:t>,оның әсері цАМФ концентрациясын арттыру арқылы іске асады.  </a:t>
          </a:r>
          <a:endParaRPr lang="en-US" sz="1600" kern="1200"/>
        </a:p>
      </dsp:txBody>
      <dsp:txXfrm>
        <a:off x="0" y="0"/>
        <a:ext cx="6683374" cy="575865"/>
      </dsp:txXfrm>
    </dsp:sp>
    <dsp:sp modelId="{B31B5334-5AE1-4288-A1FE-BD0CE7DD110F}">
      <dsp:nvSpPr>
        <dsp:cNvPr id="0" name=""/>
        <dsp:cNvSpPr/>
      </dsp:nvSpPr>
      <dsp:spPr>
        <a:xfrm>
          <a:off x="0" y="575865"/>
          <a:ext cx="6683374" cy="0"/>
        </a:xfrm>
        <a:prstGeom prst="line">
          <a:avLst/>
        </a:prstGeom>
        <a:gradFill rotWithShape="0">
          <a:gsLst>
            <a:gs pos="0">
              <a:schemeClr val="accent2">
                <a:hueOff val="-624885"/>
                <a:satOff val="-1203"/>
                <a:lumOff val="84"/>
                <a:alphaOff val="0"/>
                <a:tint val="94000"/>
                <a:satMod val="100000"/>
                <a:lumMod val="108000"/>
              </a:schemeClr>
            </a:gs>
            <a:gs pos="50000">
              <a:schemeClr val="accent2">
                <a:hueOff val="-624885"/>
                <a:satOff val="-1203"/>
                <a:lumOff val="84"/>
                <a:alphaOff val="0"/>
                <a:tint val="98000"/>
                <a:shade val="100000"/>
                <a:satMod val="100000"/>
                <a:lumMod val="100000"/>
              </a:schemeClr>
            </a:gs>
            <a:gs pos="100000">
              <a:schemeClr val="accent2">
                <a:hueOff val="-624885"/>
                <a:satOff val="-1203"/>
                <a:lumOff val="84"/>
                <a:alphaOff val="0"/>
                <a:shade val="72000"/>
                <a:satMod val="120000"/>
                <a:lumMod val="100000"/>
              </a:schemeClr>
            </a:gs>
          </a:gsLst>
          <a:lin ang="5400000" scaled="0"/>
        </a:gradFill>
        <a:ln w="9525" cap="flat" cmpd="sng" algn="ctr">
          <a:solidFill>
            <a:schemeClr val="accent2">
              <a:hueOff val="-624885"/>
              <a:satOff val="-1203"/>
              <a:lumOff val="8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02233238-1D54-4B7C-BE06-A663EDD24C4E}">
      <dsp:nvSpPr>
        <dsp:cNvPr id="0" name=""/>
        <dsp:cNvSpPr/>
      </dsp:nvSpPr>
      <dsp:spPr>
        <a:xfrm>
          <a:off x="0" y="575865"/>
          <a:ext cx="6683374" cy="57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kk-KZ" sz="1600" kern="1200"/>
            <a:t>Ол бауырда фосфорилаза жұмысын белсендіреді.</a:t>
          </a:r>
          <a:endParaRPr lang="en-US" sz="1600" kern="1200"/>
        </a:p>
      </dsp:txBody>
      <dsp:txXfrm>
        <a:off x="0" y="575865"/>
        <a:ext cx="6683374" cy="575865"/>
      </dsp:txXfrm>
    </dsp:sp>
    <dsp:sp modelId="{9D058004-B09E-464A-8B43-94B420911188}">
      <dsp:nvSpPr>
        <dsp:cNvPr id="0" name=""/>
        <dsp:cNvSpPr/>
      </dsp:nvSpPr>
      <dsp:spPr>
        <a:xfrm>
          <a:off x="0" y="1151731"/>
          <a:ext cx="6683374" cy="0"/>
        </a:xfrm>
        <a:prstGeom prst="line">
          <a:avLst/>
        </a:prstGeom>
        <a:gradFill rotWithShape="0">
          <a:gsLst>
            <a:gs pos="0">
              <a:schemeClr val="accent2">
                <a:hueOff val="-1249769"/>
                <a:satOff val="-2406"/>
                <a:lumOff val="168"/>
                <a:alphaOff val="0"/>
                <a:tint val="94000"/>
                <a:satMod val="100000"/>
                <a:lumMod val="108000"/>
              </a:schemeClr>
            </a:gs>
            <a:gs pos="50000">
              <a:schemeClr val="accent2">
                <a:hueOff val="-1249769"/>
                <a:satOff val="-2406"/>
                <a:lumOff val="168"/>
                <a:alphaOff val="0"/>
                <a:tint val="98000"/>
                <a:shade val="100000"/>
                <a:satMod val="100000"/>
                <a:lumMod val="100000"/>
              </a:schemeClr>
            </a:gs>
            <a:gs pos="100000">
              <a:schemeClr val="accent2">
                <a:hueOff val="-1249769"/>
                <a:satOff val="-2406"/>
                <a:lumOff val="168"/>
                <a:alphaOff val="0"/>
                <a:shade val="72000"/>
                <a:satMod val="120000"/>
                <a:lumMod val="100000"/>
              </a:schemeClr>
            </a:gs>
          </a:gsLst>
          <a:lin ang="5400000" scaled="0"/>
        </a:gradFill>
        <a:ln w="9525" cap="flat" cmpd="sng" algn="ctr">
          <a:solidFill>
            <a:schemeClr val="accent2">
              <a:hueOff val="-1249769"/>
              <a:satOff val="-2406"/>
              <a:lumOff val="16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3FAAEAF8-1E7E-4D3C-B09D-7D8F85D849E7}">
      <dsp:nvSpPr>
        <dsp:cNvPr id="0" name=""/>
        <dsp:cNvSpPr/>
      </dsp:nvSpPr>
      <dsp:spPr>
        <a:xfrm>
          <a:off x="0" y="1151731"/>
          <a:ext cx="6683374" cy="57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kk-KZ" sz="1600" kern="1200"/>
            <a:t>Фосфорилаза гликогеннің ыдырауына қатысады,  қан құрамында глюкозаның концентрациясын арттырады.</a:t>
          </a:r>
          <a:endParaRPr lang="en-US" sz="1600" kern="1200"/>
        </a:p>
      </dsp:txBody>
      <dsp:txXfrm>
        <a:off x="0" y="1151731"/>
        <a:ext cx="6683374" cy="575865"/>
      </dsp:txXfrm>
    </dsp:sp>
    <dsp:sp modelId="{0752226E-F80F-43E7-AACB-3D992E2D0430}">
      <dsp:nvSpPr>
        <dsp:cNvPr id="0" name=""/>
        <dsp:cNvSpPr/>
      </dsp:nvSpPr>
      <dsp:spPr>
        <a:xfrm>
          <a:off x="0" y="1727596"/>
          <a:ext cx="6683374" cy="0"/>
        </a:xfrm>
        <a:prstGeom prst="line">
          <a:avLst/>
        </a:prstGeom>
        <a:gradFill rotWithShape="0">
          <a:gsLst>
            <a:gs pos="0">
              <a:schemeClr val="accent2">
                <a:hueOff val="-1874654"/>
                <a:satOff val="-3609"/>
                <a:lumOff val="252"/>
                <a:alphaOff val="0"/>
                <a:tint val="94000"/>
                <a:satMod val="100000"/>
                <a:lumMod val="108000"/>
              </a:schemeClr>
            </a:gs>
            <a:gs pos="50000">
              <a:schemeClr val="accent2">
                <a:hueOff val="-1874654"/>
                <a:satOff val="-3609"/>
                <a:lumOff val="252"/>
                <a:alphaOff val="0"/>
                <a:tint val="98000"/>
                <a:shade val="100000"/>
                <a:satMod val="100000"/>
                <a:lumMod val="100000"/>
              </a:schemeClr>
            </a:gs>
            <a:gs pos="100000">
              <a:schemeClr val="accent2">
                <a:hueOff val="-1874654"/>
                <a:satOff val="-3609"/>
                <a:lumOff val="252"/>
                <a:alphaOff val="0"/>
                <a:shade val="72000"/>
                <a:satMod val="120000"/>
                <a:lumMod val="100000"/>
              </a:schemeClr>
            </a:gs>
          </a:gsLst>
          <a:lin ang="5400000" scaled="0"/>
        </a:gradFill>
        <a:ln w="9525" cap="flat" cmpd="sng" algn="ctr">
          <a:solidFill>
            <a:schemeClr val="accent2">
              <a:hueOff val="-1874654"/>
              <a:satOff val="-3609"/>
              <a:lumOff val="25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26C266EC-067E-4D07-A861-2AB61B7AC172}">
      <dsp:nvSpPr>
        <dsp:cNvPr id="0" name=""/>
        <dsp:cNvSpPr/>
      </dsp:nvSpPr>
      <dsp:spPr>
        <a:xfrm>
          <a:off x="0" y="1727596"/>
          <a:ext cx="6683374" cy="57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kk-KZ" sz="1600" b="1" kern="1200"/>
            <a:t>Адреналин мен глюкагонның бір-бірінен </a:t>
          </a:r>
          <a:endParaRPr lang="en-US" sz="1600" kern="1200"/>
        </a:p>
      </dsp:txBody>
      <dsp:txXfrm>
        <a:off x="0" y="1727596"/>
        <a:ext cx="6683374" cy="575865"/>
      </dsp:txXfrm>
    </dsp:sp>
    <dsp:sp modelId="{5300186F-662A-4E18-A307-8621223B242F}">
      <dsp:nvSpPr>
        <dsp:cNvPr id="0" name=""/>
        <dsp:cNvSpPr/>
      </dsp:nvSpPr>
      <dsp:spPr>
        <a:xfrm>
          <a:off x="0" y="2303462"/>
          <a:ext cx="6683374" cy="0"/>
        </a:xfrm>
        <a:prstGeom prst="line">
          <a:avLst/>
        </a:prstGeom>
        <a:gradFill rotWithShape="0">
          <a:gsLst>
            <a:gs pos="0">
              <a:schemeClr val="accent2">
                <a:hueOff val="-2499539"/>
                <a:satOff val="-4811"/>
                <a:lumOff val="336"/>
                <a:alphaOff val="0"/>
                <a:tint val="94000"/>
                <a:satMod val="100000"/>
                <a:lumMod val="108000"/>
              </a:schemeClr>
            </a:gs>
            <a:gs pos="50000">
              <a:schemeClr val="accent2">
                <a:hueOff val="-2499539"/>
                <a:satOff val="-4811"/>
                <a:lumOff val="336"/>
                <a:alphaOff val="0"/>
                <a:tint val="98000"/>
                <a:shade val="100000"/>
                <a:satMod val="100000"/>
                <a:lumMod val="100000"/>
              </a:schemeClr>
            </a:gs>
            <a:gs pos="100000">
              <a:schemeClr val="accent2">
                <a:hueOff val="-2499539"/>
                <a:satOff val="-4811"/>
                <a:lumOff val="336"/>
                <a:alphaOff val="0"/>
                <a:shade val="72000"/>
                <a:satMod val="120000"/>
                <a:lumMod val="100000"/>
              </a:schemeClr>
            </a:gs>
          </a:gsLst>
          <a:lin ang="5400000" scaled="0"/>
        </a:gradFill>
        <a:ln w="9525" cap="flat" cmpd="sng" algn="ctr">
          <a:solidFill>
            <a:schemeClr val="accent2">
              <a:hueOff val="-2499539"/>
              <a:satOff val="-4811"/>
              <a:lumOff val="336"/>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0051F6F1-A5FD-49F6-840A-D0C08883CCDA}">
      <dsp:nvSpPr>
        <dsp:cNvPr id="0" name=""/>
        <dsp:cNvSpPr/>
      </dsp:nvSpPr>
      <dsp:spPr>
        <a:xfrm>
          <a:off x="0" y="2303462"/>
          <a:ext cx="6683374" cy="57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kk-KZ" sz="1600" b="1" kern="1200"/>
            <a:t>ерекшелігі:</a:t>
          </a:r>
          <a:r>
            <a:rPr lang="kk-KZ" sz="1600" u="sng" kern="1200"/>
            <a:t> </a:t>
          </a:r>
          <a:r>
            <a:rPr lang="kk-KZ" sz="1600" kern="1200"/>
            <a:t>адреналин ағзаның сыртқы орта </a:t>
          </a:r>
          <a:endParaRPr lang="en-US" sz="1600" kern="1200"/>
        </a:p>
      </dsp:txBody>
      <dsp:txXfrm>
        <a:off x="0" y="2303462"/>
        <a:ext cx="6683374" cy="575865"/>
      </dsp:txXfrm>
    </dsp:sp>
    <dsp:sp modelId="{D14985F7-9427-4291-AD83-31E59741BE26}">
      <dsp:nvSpPr>
        <dsp:cNvPr id="0" name=""/>
        <dsp:cNvSpPr/>
      </dsp:nvSpPr>
      <dsp:spPr>
        <a:xfrm>
          <a:off x="0" y="2879328"/>
          <a:ext cx="6683374" cy="0"/>
        </a:xfrm>
        <a:prstGeom prst="line">
          <a:avLst/>
        </a:prstGeom>
        <a:gradFill rotWithShape="0">
          <a:gsLst>
            <a:gs pos="0">
              <a:schemeClr val="accent2">
                <a:hueOff val="-3124423"/>
                <a:satOff val="-6014"/>
                <a:lumOff val="420"/>
                <a:alphaOff val="0"/>
                <a:tint val="94000"/>
                <a:satMod val="100000"/>
                <a:lumMod val="108000"/>
              </a:schemeClr>
            </a:gs>
            <a:gs pos="50000">
              <a:schemeClr val="accent2">
                <a:hueOff val="-3124423"/>
                <a:satOff val="-6014"/>
                <a:lumOff val="420"/>
                <a:alphaOff val="0"/>
                <a:tint val="98000"/>
                <a:shade val="100000"/>
                <a:satMod val="100000"/>
                <a:lumMod val="100000"/>
              </a:schemeClr>
            </a:gs>
            <a:gs pos="100000">
              <a:schemeClr val="accent2">
                <a:hueOff val="-3124423"/>
                <a:satOff val="-6014"/>
                <a:lumOff val="420"/>
                <a:alphaOff val="0"/>
                <a:shade val="72000"/>
                <a:satMod val="120000"/>
                <a:lumMod val="100000"/>
              </a:schemeClr>
            </a:gs>
          </a:gsLst>
          <a:lin ang="5400000" scaled="0"/>
        </a:gradFill>
        <a:ln w="9525" cap="flat" cmpd="sng" algn="ctr">
          <a:solidFill>
            <a:schemeClr val="accent2">
              <a:hueOff val="-3124423"/>
              <a:satOff val="-6014"/>
              <a:lumOff val="42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CD854CAE-794A-4AE4-89C7-9B68A36661B3}">
      <dsp:nvSpPr>
        <dsp:cNvPr id="0" name=""/>
        <dsp:cNvSpPr/>
      </dsp:nvSpPr>
      <dsp:spPr>
        <a:xfrm>
          <a:off x="0" y="2879328"/>
          <a:ext cx="6683374" cy="57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kk-KZ" sz="1600" kern="1200"/>
            <a:t>әсерінен тез жауап қайтаруын қамтамассыз етеді, </a:t>
          </a:r>
          <a:endParaRPr lang="en-US" sz="1600" kern="1200"/>
        </a:p>
      </dsp:txBody>
      <dsp:txXfrm>
        <a:off x="0" y="2879328"/>
        <a:ext cx="6683374" cy="575865"/>
      </dsp:txXfrm>
    </dsp:sp>
    <dsp:sp modelId="{50080399-CA38-4E50-95B0-C03B71B37F9B}">
      <dsp:nvSpPr>
        <dsp:cNvPr id="0" name=""/>
        <dsp:cNvSpPr/>
      </dsp:nvSpPr>
      <dsp:spPr>
        <a:xfrm>
          <a:off x="0" y="3455193"/>
          <a:ext cx="6683374" cy="0"/>
        </a:xfrm>
        <a:prstGeom prst="line">
          <a:avLst/>
        </a:prstGeom>
        <a:gradFill rotWithShape="0">
          <a:gsLst>
            <a:gs pos="0">
              <a:schemeClr val="accent2">
                <a:hueOff val="-3749308"/>
                <a:satOff val="-7217"/>
                <a:lumOff val="504"/>
                <a:alphaOff val="0"/>
                <a:tint val="94000"/>
                <a:satMod val="100000"/>
                <a:lumMod val="108000"/>
              </a:schemeClr>
            </a:gs>
            <a:gs pos="50000">
              <a:schemeClr val="accent2">
                <a:hueOff val="-3749308"/>
                <a:satOff val="-7217"/>
                <a:lumOff val="504"/>
                <a:alphaOff val="0"/>
                <a:tint val="98000"/>
                <a:shade val="100000"/>
                <a:satMod val="100000"/>
                <a:lumMod val="100000"/>
              </a:schemeClr>
            </a:gs>
            <a:gs pos="100000">
              <a:schemeClr val="accent2">
                <a:hueOff val="-3749308"/>
                <a:satOff val="-7217"/>
                <a:lumOff val="504"/>
                <a:alphaOff val="0"/>
                <a:shade val="72000"/>
                <a:satMod val="120000"/>
                <a:lumMod val="100000"/>
              </a:schemeClr>
            </a:gs>
          </a:gsLst>
          <a:lin ang="5400000" scaled="0"/>
        </a:gradFill>
        <a:ln w="9525" cap="flat" cmpd="sng" algn="ctr">
          <a:solidFill>
            <a:schemeClr val="accent2">
              <a:hueOff val="-3749308"/>
              <a:satOff val="-7217"/>
              <a:lumOff val="50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72904A01-86DD-41C0-9A24-85FB7B52BFC6}">
      <dsp:nvSpPr>
        <dsp:cNvPr id="0" name=""/>
        <dsp:cNvSpPr/>
      </dsp:nvSpPr>
      <dsp:spPr>
        <a:xfrm>
          <a:off x="0" y="3455193"/>
          <a:ext cx="6683374" cy="57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kk-KZ" sz="1600" kern="1200"/>
            <a:t>глюкагон тамақ ішу мерзіміне тәуелді, ас қорыту </a:t>
          </a:r>
          <a:endParaRPr lang="en-US" sz="1600" kern="1200"/>
        </a:p>
      </dsp:txBody>
      <dsp:txXfrm>
        <a:off x="0" y="3455193"/>
        <a:ext cx="6683374" cy="575865"/>
      </dsp:txXfrm>
    </dsp:sp>
    <dsp:sp modelId="{AD275353-E7F7-4055-B825-6A7B16AEC999}">
      <dsp:nvSpPr>
        <dsp:cNvPr id="0" name=""/>
        <dsp:cNvSpPr/>
      </dsp:nvSpPr>
      <dsp:spPr>
        <a:xfrm>
          <a:off x="0" y="4031059"/>
          <a:ext cx="6683374" cy="0"/>
        </a:xfrm>
        <a:prstGeom prst="lin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w="9525" cap="flat" cmpd="sng" algn="ctr">
          <a:solidFill>
            <a:schemeClr val="accent2">
              <a:hueOff val="-4374192"/>
              <a:satOff val="-8420"/>
              <a:lumOff val="58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90BC1ED6-92D3-4932-B56C-BE5B64A38298}">
      <dsp:nvSpPr>
        <dsp:cNvPr id="0" name=""/>
        <dsp:cNvSpPr/>
      </dsp:nvSpPr>
      <dsp:spPr>
        <a:xfrm>
          <a:off x="0" y="4031059"/>
          <a:ext cx="6683374" cy="57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kk-KZ" sz="1600" kern="1200"/>
            <a:t>біткеннен кейін, оның бөлінуі өсе бастайды.</a:t>
          </a:r>
          <a:endParaRPr lang="en-US" sz="1600" kern="1200"/>
        </a:p>
      </dsp:txBody>
      <dsp:txXfrm>
        <a:off x="0" y="4031059"/>
        <a:ext cx="6683374" cy="5758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9EDD8-C319-4734-9912-8DFF8079D0E4}">
      <dsp:nvSpPr>
        <dsp:cNvPr id="0" name=""/>
        <dsp:cNvSpPr/>
      </dsp:nvSpPr>
      <dsp:spPr>
        <a:xfrm>
          <a:off x="0" y="805"/>
          <a:ext cx="814080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9A36E-857B-446B-B9F1-149524DECDA2}">
      <dsp:nvSpPr>
        <dsp:cNvPr id="0" name=""/>
        <dsp:cNvSpPr/>
      </dsp:nvSpPr>
      <dsp:spPr>
        <a:xfrm>
          <a:off x="0" y="805"/>
          <a:ext cx="8140801" cy="94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1" kern="1200" baseline="0"/>
            <a:t>Бүйрек үсті безі </a:t>
          </a:r>
          <a:r>
            <a:rPr lang="ru-RU" sz="1800" u="sng" kern="1200" baseline="0"/>
            <a:t>сыртқы қыртыс қабатынан</a:t>
          </a:r>
          <a:r>
            <a:rPr lang="ru-RU" sz="1800" kern="1200" baseline="0"/>
            <a:t> және </a:t>
          </a:r>
          <a:r>
            <a:rPr lang="ru-RU" sz="1800" u="sng" kern="1200" baseline="0"/>
            <a:t>ішкі ми</a:t>
          </a:r>
          <a:r>
            <a:rPr lang="ru-RU" sz="1800" kern="1200" baseline="0"/>
            <a:t> затынан тұрады</a:t>
          </a:r>
          <a:r>
            <a:rPr lang="ru-RU" sz="1800" b="1" kern="1200" baseline="0"/>
            <a:t>.</a:t>
          </a:r>
          <a:endParaRPr lang="en-US" sz="1800" kern="1200"/>
        </a:p>
      </dsp:txBody>
      <dsp:txXfrm>
        <a:off x="0" y="805"/>
        <a:ext cx="8140801" cy="942291"/>
      </dsp:txXfrm>
    </dsp:sp>
    <dsp:sp modelId="{210C6BA8-813A-4361-AB2C-A03B909169E7}">
      <dsp:nvSpPr>
        <dsp:cNvPr id="0" name=""/>
        <dsp:cNvSpPr/>
      </dsp:nvSpPr>
      <dsp:spPr>
        <a:xfrm>
          <a:off x="0" y="943096"/>
          <a:ext cx="814080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4A9E9F-50F5-4A39-9CEB-3BCF7749187E}">
      <dsp:nvSpPr>
        <dsp:cNvPr id="0" name=""/>
        <dsp:cNvSpPr/>
      </dsp:nvSpPr>
      <dsp:spPr>
        <a:xfrm>
          <a:off x="0" y="943096"/>
          <a:ext cx="8140801" cy="94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1" kern="1200" baseline="0"/>
            <a:t>Сыртқы қыртыс гормондары</a:t>
          </a:r>
          <a:r>
            <a:rPr lang="ru-RU" sz="1800" kern="1200" baseline="0"/>
            <a:t> — </a:t>
          </a:r>
          <a:r>
            <a:rPr lang="ru-RU" sz="1800" b="1" kern="1200" baseline="0"/>
            <a:t>кортикостероидтар</a:t>
          </a:r>
          <a:r>
            <a:rPr lang="ru-RU" sz="1800" kern="1200" baseline="0"/>
            <a:t> ағзаның экстремальды жағдайларға төтеп беруін қамтамасыз етеді: </a:t>
          </a:r>
          <a:r>
            <a:rPr lang="ru-RU" sz="1800" b="1" kern="1200" baseline="0"/>
            <a:t>кортикостерон, кортизол және альдостерон.</a:t>
          </a:r>
          <a:endParaRPr lang="en-US" sz="1800" kern="1200"/>
        </a:p>
      </dsp:txBody>
      <dsp:txXfrm>
        <a:off x="0" y="943096"/>
        <a:ext cx="8140801" cy="942291"/>
      </dsp:txXfrm>
    </dsp:sp>
    <dsp:sp modelId="{BF19FB01-53CE-4866-A72F-165ECC33DF23}">
      <dsp:nvSpPr>
        <dsp:cNvPr id="0" name=""/>
        <dsp:cNvSpPr/>
      </dsp:nvSpPr>
      <dsp:spPr>
        <a:xfrm>
          <a:off x="0" y="1885388"/>
          <a:ext cx="814080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4614C-38F8-4769-ACD9-C3B689CAF249}">
      <dsp:nvSpPr>
        <dsp:cNvPr id="0" name=""/>
        <dsp:cNvSpPr/>
      </dsp:nvSpPr>
      <dsp:spPr>
        <a:xfrm>
          <a:off x="0" y="1885388"/>
          <a:ext cx="8140801" cy="94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1" kern="1200" baseline="0"/>
            <a:t>Кортикостерон</a:t>
          </a:r>
          <a:r>
            <a:rPr lang="ru-RU" sz="1800" kern="1200" baseline="0"/>
            <a:t> мен </a:t>
          </a:r>
          <a:r>
            <a:rPr lang="ru-RU" sz="1800" b="1" kern="1200" baseline="0"/>
            <a:t>кортизол</a:t>
          </a:r>
          <a:r>
            <a:rPr lang="ru-RU" sz="1800" kern="1200" baseline="0"/>
            <a:t> көмірсудың алмасуына қатысады. </a:t>
          </a:r>
          <a:endParaRPr lang="en-US" sz="1800" kern="1200"/>
        </a:p>
      </dsp:txBody>
      <dsp:txXfrm>
        <a:off x="0" y="1885388"/>
        <a:ext cx="8140801" cy="942291"/>
      </dsp:txXfrm>
    </dsp:sp>
    <dsp:sp modelId="{FFA6B5FF-B152-40A2-96D6-CC37BF168753}">
      <dsp:nvSpPr>
        <dsp:cNvPr id="0" name=""/>
        <dsp:cNvSpPr/>
      </dsp:nvSpPr>
      <dsp:spPr>
        <a:xfrm>
          <a:off x="0" y="2827679"/>
          <a:ext cx="814080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F8622-9E5F-4DBB-83F2-2E9D5A76BF6E}">
      <dsp:nvSpPr>
        <dsp:cNvPr id="0" name=""/>
        <dsp:cNvSpPr/>
      </dsp:nvSpPr>
      <dsp:spPr>
        <a:xfrm>
          <a:off x="0" y="2827679"/>
          <a:ext cx="8140801" cy="94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1" kern="1200" baseline="0"/>
            <a:t>Альдестерон</a:t>
          </a:r>
          <a:r>
            <a:rPr lang="ru-RU" sz="1800" kern="1200" baseline="0"/>
            <a:t> көмірсудың алмасуына қатыспайды,ол электролиттердің және судың алмасыун ретейді.</a:t>
          </a:r>
          <a:endParaRPr lang="en-US" sz="1800" kern="1200"/>
        </a:p>
      </dsp:txBody>
      <dsp:txXfrm>
        <a:off x="0" y="2827679"/>
        <a:ext cx="8140801" cy="942291"/>
      </dsp:txXfrm>
    </dsp:sp>
    <dsp:sp modelId="{3AFF6390-6251-4C94-827B-F8979868042B}">
      <dsp:nvSpPr>
        <dsp:cNvPr id="0" name=""/>
        <dsp:cNvSpPr/>
      </dsp:nvSpPr>
      <dsp:spPr>
        <a:xfrm>
          <a:off x="0" y="3769970"/>
          <a:ext cx="814080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65EAA-CEE9-4CA2-AED9-6EAA376F0944}">
      <dsp:nvSpPr>
        <dsp:cNvPr id="0" name=""/>
        <dsp:cNvSpPr/>
      </dsp:nvSpPr>
      <dsp:spPr>
        <a:xfrm>
          <a:off x="0" y="3769970"/>
          <a:ext cx="8140801" cy="94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b="1" kern="1200" baseline="0"/>
            <a:t>Ми заты екі түрлі гормон бөледі</a:t>
          </a:r>
          <a:r>
            <a:rPr lang="kk-KZ" sz="1800" kern="1200" baseline="0"/>
            <a:t>: </a:t>
          </a:r>
          <a:r>
            <a:rPr lang="kk-KZ" sz="1800" b="1" kern="1200" baseline="0"/>
            <a:t>адреналин</a:t>
          </a:r>
          <a:r>
            <a:rPr lang="kk-KZ" sz="1800" kern="1200" baseline="0"/>
            <a:t> және </a:t>
          </a:r>
          <a:r>
            <a:rPr lang="kk-KZ" sz="1800" b="1" kern="1200" baseline="0"/>
            <a:t>норадреналин</a:t>
          </a:r>
          <a:r>
            <a:rPr lang="ru-RU" sz="1800" b="1" kern="1200" baseline="0"/>
            <a:t>- </a:t>
          </a:r>
          <a:r>
            <a:rPr lang="kk-KZ" sz="1800" b="1" kern="1200" baseline="0"/>
            <a:t>катехоламиндер</a:t>
          </a:r>
          <a:r>
            <a:rPr lang="kk-KZ" sz="1800" kern="1200" baseline="0"/>
            <a:t> тобына жатады.Жүйке жүйесінің медиаторы.</a:t>
          </a:r>
          <a:endParaRPr lang="en-US" sz="1800" kern="1200"/>
        </a:p>
      </dsp:txBody>
      <dsp:txXfrm>
        <a:off x="0" y="3769970"/>
        <a:ext cx="8140801" cy="942291"/>
      </dsp:txXfrm>
    </dsp:sp>
    <dsp:sp modelId="{7816AD9E-57F7-41A2-BA60-BD0F482FDA45}">
      <dsp:nvSpPr>
        <dsp:cNvPr id="0" name=""/>
        <dsp:cNvSpPr/>
      </dsp:nvSpPr>
      <dsp:spPr>
        <a:xfrm>
          <a:off x="0" y="4712261"/>
          <a:ext cx="814080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E047B-EEDE-4975-9B90-7A5CBA5499D5}">
      <dsp:nvSpPr>
        <dsp:cNvPr id="0" name=""/>
        <dsp:cNvSpPr/>
      </dsp:nvSpPr>
      <dsp:spPr>
        <a:xfrm>
          <a:off x="0" y="4712261"/>
          <a:ext cx="8140801" cy="94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kern="1200" baseline="0"/>
            <a:t>Адреналин негізінен көмірсудың алмасуына және біршама ғана липидтердің алмасуына әсер етеді. Майдың ыдырауын активтендіреді, бос май қышқылдарының мөлшерін көбейтеді және май қышқылы түзілуін тежейді. </a:t>
          </a:r>
          <a:endParaRPr lang="en-US" sz="1800" kern="1200"/>
        </a:p>
      </dsp:txBody>
      <dsp:txXfrm>
        <a:off x="0" y="4712261"/>
        <a:ext cx="8140801" cy="942291"/>
      </dsp:txXfrm>
    </dsp:sp>
    <dsp:sp modelId="{7FB61A75-EA9A-409F-B12B-3A9280135572}">
      <dsp:nvSpPr>
        <dsp:cNvPr id="0" name=""/>
        <dsp:cNvSpPr/>
      </dsp:nvSpPr>
      <dsp:spPr>
        <a:xfrm>
          <a:off x="0" y="5654553"/>
          <a:ext cx="814080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474BA6-453B-447B-81CB-C2CF81516665}">
      <dsp:nvSpPr>
        <dsp:cNvPr id="0" name=""/>
        <dsp:cNvSpPr/>
      </dsp:nvSpPr>
      <dsp:spPr>
        <a:xfrm>
          <a:off x="0" y="5654553"/>
          <a:ext cx="8140801" cy="94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k-KZ" sz="1800" kern="1200" baseline="0"/>
            <a:t>Адреналин жүректі жиі соқтырады, артериялық қан тамыры саңылауын кеңейтеді. Ал норадреналин қан тамырларына келетін нерв ұшына әсер ету арқылы қан қысымын арттырады, қан тамыры саңылауы тарылады.</a:t>
          </a:r>
          <a:endParaRPr lang="en-US" sz="1800" kern="1200"/>
        </a:p>
      </dsp:txBody>
      <dsp:txXfrm>
        <a:off x="0" y="5654553"/>
        <a:ext cx="8140801" cy="9422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30391-CA66-45AD-AD02-8703DC9660E3}">
      <dsp:nvSpPr>
        <dsp:cNvPr id="0" name=""/>
        <dsp:cNvSpPr/>
      </dsp:nvSpPr>
      <dsp:spPr>
        <a:xfrm>
          <a:off x="0" y="86991"/>
          <a:ext cx="10109200" cy="304163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kk-KZ" sz="3000" b="1" kern="1200" baseline="0" dirty="0"/>
            <a:t>Жыныс гормондары</a:t>
          </a:r>
          <a:r>
            <a:rPr lang="kk-KZ" sz="3000" kern="1200" baseline="0" dirty="0"/>
            <a:t>    негізінен аналық және аталық жыныс бездерінде синтезделеді, кейбіреулер плацента мен бүйрек үсті безінде түзіледі.</a:t>
          </a:r>
          <a:endParaRPr lang="en-US" sz="3000" kern="1200" dirty="0"/>
        </a:p>
      </dsp:txBody>
      <dsp:txXfrm>
        <a:off x="148480" y="235471"/>
        <a:ext cx="9812240" cy="2744674"/>
      </dsp:txXfrm>
    </dsp:sp>
    <dsp:sp modelId="{530AA2D3-0FFE-4CF6-ADD9-92994D1940DC}">
      <dsp:nvSpPr>
        <dsp:cNvPr id="0" name=""/>
        <dsp:cNvSpPr/>
      </dsp:nvSpPr>
      <dsp:spPr>
        <a:xfrm>
          <a:off x="0" y="3215025"/>
          <a:ext cx="10109200" cy="304163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kk-KZ" sz="3000" kern="1200" baseline="0"/>
            <a:t>Аталық жыныс гормондары – </a:t>
          </a:r>
          <a:r>
            <a:rPr lang="kk-KZ" sz="3000" u="sng" kern="1200" baseline="0"/>
            <a:t>андрогендер</a:t>
          </a:r>
          <a:r>
            <a:rPr lang="kk-KZ" sz="3000" kern="1200" baseline="0"/>
            <a:t> – Лейдинг клеткасында, ал сперматозоидтар -  тұқым бездеріндегі тұқым жолдарында, аналық жыныс гормондары (</a:t>
          </a:r>
          <a:r>
            <a:rPr lang="kk-KZ" sz="3000" u="sng" kern="1200" baseline="0"/>
            <a:t>эстрогендер мен гестогендік </a:t>
          </a:r>
          <a:r>
            <a:rPr lang="kk-KZ" sz="3000" kern="1200" baseline="0"/>
            <a:t>) және жұмыртқа клеткалары жұмыртқа бездерінің фолликуллаларында түзіледі.</a:t>
          </a:r>
          <a:endParaRPr lang="en-US" sz="3000" kern="1200"/>
        </a:p>
      </dsp:txBody>
      <dsp:txXfrm>
        <a:off x="148480" y="3363505"/>
        <a:ext cx="9812240" cy="27446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719CB-F7BA-4C1F-85DF-64EEE092A924}">
      <dsp:nvSpPr>
        <dsp:cNvPr id="0" name=""/>
        <dsp:cNvSpPr/>
      </dsp:nvSpPr>
      <dsp:spPr>
        <a:xfrm>
          <a:off x="0" y="0"/>
          <a:ext cx="88931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6C2EB1-B9CD-4C60-8CCE-650052D94E1D}">
      <dsp:nvSpPr>
        <dsp:cNvPr id="0" name=""/>
        <dsp:cNvSpPr/>
      </dsp:nvSpPr>
      <dsp:spPr>
        <a:xfrm>
          <a:off x="0" y="0"/>
          <a:ext cx="8893175" cy="145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ru-RU" sz="2600" b="1" kern="1200"/>
            <a:t>ЭСТРОГЕН</a:t>
          </a:r>
          <a:r>
            <a:rPr lang="ru-RU" sz="2600" kern="1200"/>
            <a:t> – бұл нағыз аналық гормоны. Оның үш түрі: эстрадиол, эстрон және эстриол. </a:t>
          </a:r>
          <a:endParaRPr lang="en-US" sz="2600" kern="1200"/>
        </a:p>
      </dsp:txBody>
      <dsp:txXfrm>
        <a:off x="0" y="0"/>
        <a:ext cx="8893175" cy="1458118"/>
      </dsp:txXfrm>
    </dsp:sp>
    <dsp:sp modelId="{67F36FEE-0129-4EB9-BF39-7E59C405F170}">
      <dsp:nvSpPr>
        <dsp:cNvPr id="0" name=""/>
        <dsp:cNvSpPr/>
      </dsp:nvSpPr>
      <dsp:spPr>
        <a:xfrm>
          <a:off x="0" y="1458118"/>
          <a:ext cx="88931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F2964-8686-421C-B440-E1448CEEC2C4}">
      <dsp:nvSpPr>
        <dsp:cNvPr id="0" name=""/>
        <dsp:cNvSpPr/>
      </dsp:nvSpPr>
      <dsp:spPr>
        <a:xfrm>
          <a:off x="0" y="1458118"/>
          <a:ext cx="8893175" cy="145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ru-RU" sz="2600" kern="1200"/>
            <a:t>Эстрогендер көбнесе байланысқан түрінде қан арқылы таралады. </a:t>
          </a:r>
          <a:endParaRPr lang="en-US" sz="2600" kern="1200"/>
        </a:p>
      </dsp:txBody>
      <dsp:txXfrm>
        <a:off x="0" y="1458118"/>
        <a:ext cx="8893175" cy="1458118"/>
      </dsp:txXfrm>
    </dsp:sp>
    <dsp:sp modelId="{7273735A-722D-447A-B02D-FFEA27C5A0D7}">
      <dsp:nvSpPr>
        <dsp:cNvPr id="0" name=""/>
        <dsp:cNvSpPr/>
      </dsp:nvSpPr>
      <dsp:spPr>
        <a:xfrm>
          <a:off x="0" y="2916237"/>
          <a:ext cx="88931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90397-9DF6-4C0D-BBD6-0A115339A154}">
      <dsp:nvSpPr>
        <dsp:cNvPr id="0" name=""/>
        <dsp:cNvSpPr/>
      </dsp:nvSpPr>
      <dsp:spPr>
        <a:xfrm>
          <a:off x="0" y="2916237"/>
          <a:ext cx="8893175" cy="145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ru-RU" sz="2600" kern="1200"/>
            <a:t>Эстрогендер аналық екінші кезектегі жыныс белгілерінің дамуына және сүтқоректі жануарлардың жыныс жүйесіндегі қосымша бөліктерінің жетілуіне себеп болады. </a:t>
          </a:r>
          <a:endParaRPr lang="en-US" sz="2600" kern="1200"/>
        </a:p>
      </dsp:txBody>
      <dsp:txXfrm>
        <a:off x="0" y="2916237"/>
        <a:ext cx="8893175" cy="1458118"/>
      </dsp:txXfrm>
    </dsp:sp>
    <dsp:sp modelId="{39A72853-C4C7-4147-812A-A2BE64BCC204}">
      <dsp:nvSpPr>
        <dsp:cNvPr id="0" name=""/>
        <dsp:cNvSpPr/>
      </dsp:nvSpPr>
      <dsp:spPr>
        <a:xfrm>
          <a:off x="0" y="4374356"/>
          <a:ext cx="88931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6B2C56-73F9-41F4-83C7-EEFAE7B78D0A}">
      <dsp:nvSpPr>
        <dsp:cNvPr id="0" name=""/>
        <dsp:cNvSpPr/>
      </dsp:nvSpPr>
      <dsp:spPr>
        <a:xfrm>
          <a:off x="0" y="4374356"/>
          <a:ext cx="8893175" cy="145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ru-RU" sz="2600" kern="1200"/>
            <a:t>Эстрогендер ақуыз синтезіне әсер етеді, ағзада натрий, калий, фосфаттыңжәне судың сақталып ұсталуын іске асырады.</a:t>
          </a:r>
          <a:endParaRPr lang="en-US" sz="2600" kern="1200"/>
        </a:p>
      </dsp:txBody>
      <dsp:txXfrm>
        <a:off x="0" y="4374356"/>
        <a:ext cx="8893175" cy="14581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51DCE-431A-4044-905C-57817695BC2E}">
      <dsp:nvSpPr>
        <dsp:cNvPr id="0" name=""/>
        <dsp:cNvSpPr/>
      </dsp:nvSpPr>
      <dsp:spPr>
        <a:xfrm>
          <a:off x="0" y="0"/>
          <a:ext cx="6683374"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4024C4BD-7657-4246-8427-6266DAB5A235}">
      <dsp:nvSpPr>
        <dsp:cNvPr id="0" name=""/>
        <dsp:cNvSpPr/>
      </dsp:nvSpPr>
      <dsp:spPr>
        <a:xfrm>
          <a:off x="0" y="0"/>
          <a:ext cx="6683374" cy="1151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1" kern="1200"/>
            <a:t>ПРОГЕСТЕРОН</a:t>
          </a:r>
          <a:r>
            <a:rPr lang="ru-RU" sz="1800" kern="1200"/>
            <a:t> –сары дененің ішінде түзілетін стероидтық гормон. </a:t>
          </a:r>
          <a:endParaRPr lang="en-US" sz="1800" kern="1200"/>
        </a:p>
      </dsp:txBody>
      <dsp:txXfrm>
        <a:off x="0" y="0"/>
        <a:ext cx="6683374" cy="1151731"/>
      </dsp:txXfrm>
    </dsp:sp>
    <dsp:sp modelId="{2A58C6E0-C6AE-4F98-A676-8D4E9A81ACD5}">
      <dsp:nvSpPr>
        <dsp:cNvPr id="0" name=""/>
        <dsp:cNvSpPr/>
      </dsp:nvSpPr>
      <dsp:spPr>
        <a:xfrm>
          <a:off x="0" y="1151731"/>
          <a:ext cx="6683374" cy="0"/>
        </a:xfrm>
        <a:prstGeom prst="line">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w="9525" cap="flat" cmpd="sng" algn="ctr">
          <a:solidFill>
            <a:schemeClr val="accent2">
              <a:hueOff val="-1458064"/>
              <a:satOff val="-2807"/>
              <a:lumOff val="196"/>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856D3C69-FA3C-425A-B8C5-F574E410E664}">
      <dsp:nvSpPr>
        <dsp:cNvPr id="0" name=""/>
        <dsp:cNvSpPr/>
      </dsp:nvSpPr>
      <dsp:spPr>
        <a:xfrm>
          <a:off x="0" y="1151731"/>
          <a:ext cx="6683374" cy="1151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a:t>Гормон ұрық жолдасында және шағын мөлшерде бүйрекүсті безі мен ұрық безінде синтезделінеді. </a:t>
          </a:r>
          <a:endParaRPr lang="en-US" sz="1800" kern="1200"/>
        </a:p>
      </dsp:txBody>
      <dsp:txXfrm>
        <a:off x="0" y="1151731"/>
        <a:ext cx="6683374" cy="1151731"/>
      </dsp:txXfrm>
    </dsp:sp>
    <dsp:sp modelId="{36843C3F-295E-40AF-A67B-F2B1D5458E4A}">
      <dsp:nvSpPr>
        <dsp:cNvPr id="0" name=""/>
        <dsp:cNvSpPr/>
      </dsp:nvSpPr>
      <dsp:spPr>
        <a:xfrm>
          <a:off x="0" y="2303462"/>
          <a:ext cx="6683374" cy="0"/>
        </a:xfrm>
        <a:prstGeom prst="line">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w="9525" cap="flat" cmpd="sng" algn="ctr">
          <a:solidFill>
            <a:schemeClr val="accent2">
              <a:hueOff val="-2916128"/>
              <a:satOff val="-5613"/>
              <a:lumOff val="39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A2BAB690-5165-4266-968F-7344FFA46202}">
      <dsp:nvSpPr>
        <dsp:cNvPr id="0" name=""/>
        <dsp:cNvSpPr/>
      </dsp:nvSpPr>
      <dsp:spPr>
        <a:xfrm>
          <a:off x="0" y="2303462"/>
          <a:ext cx="6683374" cy="1151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a:t>Жасушаның өсіп жетілуіне әсер етеді және сүтқоректі жануарлардың буаз кезінің қалыпты өтуін қамтамасыз етеді.</a:t>
          </a:r>
          <a:endParaRPr lang="en-US" sz="1800" kern="1200"/>
        </a:p>
      </dsp:txBody>
      <dsp:txXfrm>
        <a:off x="0" y="2303462"/>
        <a:ext cx="6683374" cy="1151731"/>
      </dsp:txXfrm>
    </dsp:sp>
    <dsp:sp modelId="{3ABD160A-F3F7-4E20-8E04-978DF0BFEC15}">
      <dsp:nvSpPr>
        <dsp:cNvPr id="0" name=""/>
        <dsp:cNvSpPr/>
      </dsp:nvSpPr>
      <dsp:spPr>
        <a:xfrm>
          <a:off x="0" y="3455193"/>
          <a:ext cx="6683374" cy="0"/>
        </a:xfrm>
        <a:prstGeom prst="lin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w="9525" cap="flat" cmpd="sng" algn="ctr">
          <a:solidFill>
            <a:schemeClr val="accent2">
              <a:hueOff val="-4374192"/>
              <a:satOff val="-8420"/>
              <a:lumOff val="58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19F03212-BA9B-461A-898F-FA60F69DE31A}">
      <dsp:nvSpPr>
        <dsp:cNvPr id="0" name=""/>
        <dsp:cNvSpPr/>
      </dsp:nvSpPr>
      <dsp:spPr>
        <a:xfrm>
          <a:off x="0" y="3455193"/>
          <a:ext cx="6683374" cy="1151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a:t>Прогестерон аналық жасушада ұрықтанып, зигота түзгеннен кейін әсер ете бастайды, сөйтіп, ұрықтанғаннан кейінгі үрдістерді –  желіннің өсіп жетілуін, тууды, желінде сүттің пайда болуын(лактация) реттейді</a:t>
          </a:r>
          <a:endParaRPr lang="en-US" sz="1800" kern="1200"/>
        </a:p>
      </dsp:txBody>
      <dsp:txXfrm>
        <a:off x="0" y="3455193"/>
        <a:ext cx="6683374" cy="11517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FF3CC-5601-4D11-8EAB-2ED2175C9C06}">
      <dsp:nvSpPr>
        <dsp:cNvPr id="0" name=""/>
        <dsp:cNvSpPr/>
      </dsp:nvSpPr>
      <dsp:spPr>
        <a:xfrm>
          <a:off x="410378" y="238"/>
          <a:ext cx="4089618" cy="25969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D0D395-9BDA-4BCC-8257-C47AE8FF1CE1}">
      <dsp:nvSpPr>
        <dsp:cNvPr id="0" name=""/>
        <dsp:cNvSpPr/>
      </dsp:nvSpPr>
      <dsp:spPr>
        <a:xfrm>
          <a:off x="864780" y="431920"/>
          <a:ext cx="4089618" cy="25969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a:t>Тіл асты сілекей бездері – аралас болып табылады және серозды – кілегейлі секрет болып шығарады. Шығару өзегі тіл асты еміздікшесіне ашылады.</a:t>
          </a:r>
          <a:endParaRPr lang="en-US" sz="1800" kern="1200"/>
        </a:p>
      </dsp:txBody>
      <dsp:txXfrm>
        <a:off x="940841" y="507981"/>
        <a:ext cx="3937496" cy="2444785"/>
      </dsp:txXfrm>
    </dsp:sp>
    <dsp:sp modelId="{8E355122-9CAB-4655-A551-CDE48E347DE8}">
      <dsp:nvSpPr>
        <dsp:cNvPr id="0" name=""/>
        <dsp:cNvSpPr/>
      </dsp:nvSpPr>
      <dsp:spPr>
        <a:xfrm>
          <a:off x="5408801" y="238"/>
          <a:ext cx="4089618" cy="25969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0067D9-9535-436C-9C0D-9680CCDD44AC}">
      <dsp:nvSpPr>
        <dsp:cNvPr id="0" name=""/>
        <dsp:cNvSpPr/>
      </dsp:nvSpPr>
      <dsp:spPr>
        <a:xfrm>
          <a:off x="5863203" y="431920"/>
          <a:ext cx="4089618" cy="25969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a:t>Кіші сілекей бездері – барлық кілегей қабаттарда орналасады. Таңдай бездері артқы бөлімде көп және жұмсақ таңдайдың бағыты бойынша олардың саны көбейеді. Тілдің түбірінде, валик тәрізді еміздікшеде серозды бездер, ал басқа жерлерде – кілегей бездер орналасады.</a:t>
          </a:r>
          <a:endParaRPr lang="en-US" sz="1800" kern="1200"/>
        </a:p>
      </dsp:txBody>
      <dsp:txXfrm>
        <a:off x="5939264" y="507981"/>
        <a:ext cx="3937496" cy="2444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5094D-82B8-4F92-862D-FA2D9FD51A41}">
      <dsp:nvSpPr>
        <dsp:cNvPr id="0" name=""/>
        <dsp:cNvSpPr/>
      </dsp:nvSpPr>
      <dsp:spPr>
        <a:xfrm>
          <a:off x="3454400" y="0"/>
          <a:ext cx="3454400" cy="1141412"/>
        </a:xfrm>
        <a:prstGeom prst="trapezoid">
          <a:avLst>
            <a:gd name="adj" fmla="val 15132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FontTx/>
            <a:buNone/>
          </a:pPr>
          <a:r>
            <a:rPr lang="kk-KZ" altLang="ru-KZ" sz="3700" u="sng" kern="1200" dirty="0">
              <a:solidFill>
                <a:srgbClr val="009900"/>
              </a:solidFill>
            </a:rPr>
            <a:t>Анатомиялық жіктеу</a:t>
          </a:r>
          <a:endParaRPr lang="ru-KZ" sz="3700" kern="1200" dirty="0"/>
        </a:p>
      </dsp:txBody>
      <dsp:txXfrm>
        <a:off x="3454400" y="0"/>
        <a:ext cx="3454400" cy="1141412"/>
      </dsp:txXfrm>
    </dsp:sp>
    <dsp:sp modelId="{297748DB-57F9-4BD4-8C68-252D5E9C331A}">
      <dsp:nvSpPr>
        <dsp:cNvPr id="0" name=""/>
        <dsp:cNvSpPr/>
      </dsp:nvSpPr>
      <dsp:spPr>
        <a:xfrm>
          <a:off x="1727199" y="1141412"/>
          <a:ext cx="6908800" cy="1141412"/>
        </a:xfrm>
        <a:prstGeom prst="trapezoid">
          <a:avLst>
            <a:gd name="adj" fmla="val 15132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FontTx/>
            <a:buNone/>
          </a:pPr>
          <a:r>
            <a:rPr lang="kk-KZ" altLang="ru-KZ" sz="3700" u="sng" kern="1200" dirty="0">
              <a:solidFill>
                <a:srgbClr val="009900"/>
              </a:solidFill>
            </a:rPr>
            <a:t>Химиялық құрамына сәйкес</a:t>
          </a:r>
          <a:r>
            <a:rPr lang="kk-KZ" altLang="ru-KZ" sz="3700" kern="1200" dirty="0">
              <a:solidFill>
                <a:srgbClr val="009900"/>
              </a:solidFill>
            </a:rPr>
            <a:t> </a:t>
          </a:r>
          <a:endParaRPr lang="ru-KZ" sz="3700" kern="1200" dirty="0"/>
        </a:p>
      </dsp:txBody>
      <dsp:txXfrm>
        <a:off x="2936239" y="1141412"/>
        <a:ext cx="4490720" cy="1141412"/>
      </dsp:txXfrm>
    </dsp:sp>
    <dsp:sp modelId="{4BC95AEA-6E45-4608-A37B-7A29A34B32FD}">
      <dsp:nvSpPr>
        <dsp:cNvPr id="0" name=""/>
        <dsp:cNvSpPr/>
      </dsp:nvSpPr>
      <dsp:spPr>
        <a:xfrm>
          <a:off x="0" y="2282824"/>
          <a:ext cx="10363200" cy="1141412"/>
        </a:xfrm>
        <a:prstGeom prst="trapezoid">
          <a:avLst>
            <a:gd name="adj" fmla="val 151321"/>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kk-KZ" altLang="ru-KZ" sz="3700" u="sng" kern="1200" dirty="0">
              <a:solidFill>
                <a:srgbClr val="009900"/>
              </a:solidFill>
              <a:latin typeface="Calibri" panose="020F0502020204030204" pitchFamily="34" charset="0"/>
            </a:rPr>
            <a:t>Биологиялық қызметіне сәйкес</a:t>
          </a:r>
          <a:endParaRPr lang="ru-KZ" sz="3700" kern="1200" dirty="0"/>
        </a:p>
      </dsp:txBody>
      <dsp:txXfrm>
        <a:off x="1813559" y="2282824"/>
        <a:ext cx="6736080" cy="1141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5BA5E-6EDC-4797-8DE8-6CFCBB47AB6B}">
      <dsp:nvSpPr>
        <dsp:cNvPr id="0" name=""/>
        <dsp:cNvSpPr/>
      </dsp:nvSpPr>
      <dsp:spPr>
        <a:xfrm>
          <a:off x="0" y="441272"/>
          <a:ext cx="6683374" cy="181467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kk-KZ" sz="3300" b="1" kern="1200"/>
            <a:t>1.</a:t>
          </a:r>
          <a:r>
            <a:rPr lang="kk-KZ" sz="3300" b="1" i="1" kern="1200"/>
            <a:t>Анатомиялық жіктеу,</a:t>
          </a:r>
          <a:r>
            <a:rPr lang="kk-KZ" sz="3300" i="1" u="sng" kern="1200"/>
            <a:t> </a:t>
          </a:r>
          <a:r>
            <a:rPr lang="kk-KZ" sz="3300" kern="1200"/>
            <a:t>яғни гормондарды олардың бөлінетін мүшелерінің атымен атау. </a:t>
          </a:r>
          <a:endParaRPr lang="en-US" sz="3300" kern="1200"/>
        </a:p>
      </dsp:txBody>
      <dsp:txXfrm>
        <a:off x="88585" y="529857"/>
        <a:ext cx="6506204" cy="1637500"/>
      </dsp:txXfrm>
    </dsp:sp>
    <dsp:sp modelId="{D7B0F354-5FAA-42AE-959E-CA247877D05A}">
      <dsp:nvSpPr>
        <dsp:cNvPr id="0" name=""/>
        <dsp:cNvSpPr/>
      </dsp:nvSpPr>
      <dsp:spPr>
        <a:xfrm>
          <a:off x="0" y="2350982"/>
          <a:ext cx="6683374" cy="181467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kk-KZ" sz="3300" kern="1200"/>
            <a:t>мысалы, гипоталамус гормондары (либериндер, статиндер), гипофиз гормондары (тропты) т.с.с.</a:t>
          </a:r>
          <a:endParaRPr lang="en-US" sz="3300" kern="1200"/>
        </a:p>
      </dsp:txBody>
      <dsp:txXfrm>
        <a:off x="88585" y="2439567"/>
        <a:ext cx="6506204" cy="163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86928-1955-4A66-AEEF-AD600ADA78AE}">
      <dsp:nvSpPr>
        <dsp:cNvPr id="0" name=""/>
        <dsp:cNvSpPr/>
      </dsp:nvSpPr>
      <dsp:spPr>
        <a:xfrm>
          <a:off x="0" y="103239"/>
          <a:ext cx="7737987" cy="1319759"/>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baseline="0" dirty="0"/>
            <a:t>1. </a:t>
          </a:r>
          <a:r>
            <a:rPr lang="ru-RU" sz="2400" kern="1200" baseline="0" dirty="0" err="1"/>
            <a:t>Белоктік</a:t>
          </a:r>
          <a:r>
            <a:rPr lang="ru-RU" sz="2400" kern="1200" baseline="0" dirty="0"/>
            <a:t> </a:t>
          </a:r>
          <a:r>
            <a:rPr lang="ru-RU" sz="2400" kern="1200" baseline="0" dirty="0" err="1"/>
            <a:t>немесе</a:t>
          </a:r>
          <a:r>
            <a:rPr lang="ru-RU" sz="2400" kern="1200" baseline="0" dirty="0"/>
            <a:t> </a:t>
          </a:r>
          <a:r>
            <a:rPr lang="ru-RU" sz="2400" kern="1200" baseline="0" dirty="0" err="1"/>
            <a:t>пептидтік</a:t>
          </a:r>
          <a:r>
            <a:rPr lang="ru-RU" sz="2400" kern="1200" baseline="0" dirty="0"/>
            <a:t> </a:t>
          </a:r>
          <a:r>
            <a:rPr lang="ru-RU" sz="2400" kern="1200" baseline="0" dirty="0" err="1"/>
            <a:t>гормондар</a:t>
          </a:r>
          <a:r>
            <a:rPr lang="ru-RU" sz="2400" kern="1200" baseline="0" dirty="0"/>
            <a:t> (инсулин, гипофиз, гипоталамус, </a:t>
          </a:r>
          <a:r>
            <a:rPr lang="ru-RU" sz="2400" kern="1200" baseline="0" dirty="0" err="1"/>
            <a:t>қалқанша</a:t>
          </a:r>
          <a:r>
            <a:rPr lang="ru-RU" sz="2400" kern="1200" baseline="0" dirty="0"/>
            <a:t> </a:t>
          </a:r>
          <a:r>
            <a:rPr lang="ru-RU" sz="2400" kern="1200" baseline="0" dirty="0" err="1"/>
            <a:t>маңындағы</a:t>
          </a:r>
          <a:r>
            <a:rPr lang="ru-RU" sz="2400" kern="1200" baseline="0" dirty="0"/>
            <a:t> без </a:t>
          </a:r>
          <a:r>
            <a:rPr lang="ru-RU" sz="2400" kern="1200" baseline="0" dirty="0" err="1"/>
            <a:t>гормондары</a:t>
          </a:r>
          <a:r>
            <a:rPr lang="ru-RU" sz="2400" kern="1200" baseline="0" dirty="0"/>
            <a:t>); </a:t>
          </a:r>
          <a:endParaRPr lang="en-US" sz="2400" kern="1200" dirty="0"/>
        </a:p>
      </dsp:txBody>
      <dsp:txXfrm>
        <a:off x="64425" y="167664"/>
        <a:ext cx="7609137" cy="1190909"/>
      </dsp:txXfrm>
    </dsp:sp>
    <dsp:sp modelId="{E3CE6DF8-7679-41F6-9B81-5940F7D450F1}">
      <dsp:nvSpPr>
        <dsp:cNvPr id="0" name=""/>
        <dsp:cNvSpPr/>
      </dsp:nvSpPr>
      <dsp:spPr>
        <a:xfrm>
          <a:off x="0" y="1492119"/>
          <a:ext cx="7737987" cy="1319759"/>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baseline="0"/>
            <a:t>2. Тироксин, адреналин, норадреналин, т.с.с амин қыш қылдарының туындысы болып келетін гормондар; </a:t>
          </a:r>
          <a:endParaRPr lang="en-US" sz="2400" kern="1200"/>
        </a:p>
      </dsp:txBody>
      <dsp:txXfrm>
        <a:off x="64425" y="1556544"/>
        <a:ext cx="7609137" cy="1190909"/>
      </dsp:txXfrm>
    </dsp:sp>
    <dsp:sp modelId="{DDAB4176-DD39-43C2-A9A7-0CE48C4654E7}">
      <dsp:nvSpPr>
        <dsp:cNvPr id="0" name=""/>
        <dsp:cNvSpPr/>
      </dsp:nvSpPr>
      <dsp:spPr>
        <a:xfrm>
          <a:off x="0" y="2880999"/>
          <a:ext cx="7737987" cy="1319759"/>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baseline="0" dirty="0"/>
            <a:t>3. </a:t>
          </a:r>
          <a:r>
            <a:rPr lang="ru-RU" sz="2400" kern="1200" baseline="0" dirty="0" err="1"/>
            <a:t>Стероидтық</a:t>
          </a:r>
          <a:r>
            <a:rPr lang="ru-RU" sz="2400" kern="1200" baseline="0" dirty="0"/>
            <a:t>: </a:t>
          </a:r>
          <a:r>
            <a:rPr lang="ru-RU" sz="2400" kern="1200" baseline="0" dirty="0" err="1"/>
            <a:t>жыныс</a:t>
          </a:r>
          <a:r>
            <a:rPr lang="ru-RU" sz="2400" kern="1200" baseline="0" dirty="0"/>
            <a:t> </a:t>
          </a:r>
          <a:r>
            <a:rPr lang="ru-RU" sz="2400" kern="1200" baseline="0" dirty="0" err="1"/>
            <a:t>бездерінің</a:t>
          </a:r>
          <a:r>
            <a:rPr lang="ru-RU" sz="2400" kern="1200" baseline="0" dirty="0"/>
            <a:t> гормоны, </a:t>
          </a:r>
          <a:r>
            <a:rPr lang="ru-RU" sz="2400" kern="1200" baseline="0" dirty="0" err="1"/>
            <a:t>бүйрек</a:t>
          </a:r>
          <a:r>
            <a:rPr lang="ru-RU" sz="2400" kern="1200" baseline="0" dirty="0"/>
            <a:t> </a:t>
          </a:r>
          <a:r>
            <a:rPr lang="ru-RU" sz="2400" kern="1200" baseline="0" dirty="0" err="1"/>
            <a:t>безі</a:t>
          </a:r>
          <a:r>
            <a:rPr lang="ru-RU" sz="2400" kern="1200" baseline="0" dirty="0"/>
            <a:t> гормоны, </a:t>
          </a:r>
          <a:r>
            <a:rPr lang="ru-RU" sz="2400" kern="1200" baseline="0" dirty="0" err="1"/>
            <a:t>т.б</a:t>
          </a:r>
          <a:r>
            <a:rPr lang="ru-RU" sz="2400" kern="1200" baseline="0" dirty="0"/>
            <a:t>.; </a:t>
          </a:r>
          <a:endParaRPr lang="en-US" sz="2400" kern="1200" dirty="0"/>
        </a:p>
      </dsp:txBody>
      <dsp:txXfrm>
        <a:off x="64425" y="2945424"/>
        <a:ext cx="7609137" cy="1190909"/>
      </dsp:txXfrm>
    </dsp:sp>
    <dsp:sp modelId="{C251D5CB-8583-4D81-990C-29E59923DAC2}">
      <dsp:nvSpPr>
        <dsp:cNvPr id="0" name=""/>
        <dsp:cNvSpPr/>
      </dsp:nvSpPr>
      <dsp:spPr>
        <a:xfrm>
          <a:off x="0" y="4269879"/>
          <a:ext cx="7737987" cy="1319759"/>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baseline="0"/>
            <a:t>4. Жергілікті </a:t>
          </a:r>
          <a:r>
            <a:rPr lang="en-US" sz="2400" kern="1200" baseline="0"/>
            <a:t>ə</a:t>
          </a:r>
          <a:r>
            <a:rPr lang="ru-RU" sz="2400" kern="1200" baseline="0"/>
            <a:t>сер ететін гормондар (гормон т</a:t>
          </a:r>
          <a:r>
            <a:rPr lang="en-US" sz="2400" kern="1200" baseline="0"/>
            <a:t>ə</a:t>
          </a:r>
          <a:r>
            <a:rPr lang="ru-RU" sz="2400" kern="1200" baseline="0"/>
            <a:t>різді заттар): полиқанықпаған май қышқылдарының туындысы – простагландиндер.</a:t>
          </a:r>
          <a:endParaRPr lang="en-US" sz="2400" kern="1200"/>
        </a:p>
      </dsp:txBody>
      <dsp:txXfrm>
        <a:off x="64425" y="4334304"/>
        <a:ext cx="7609137" cy="1190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7D27-D0DE-443D-B7BC-635933E9FDDA}">
      <dsp:nvSpPr>
        <dsp:cNvPr id="0" name=""/>
        <dsp:cNvSpPr/>
      </dsp:nvSpPr>
      <dsp:spPr>
        <a:xfrm>
          <a:off x="0" y="219935"/>
          <a:ext cx="8642350" cy="1454456"/>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kern="1200" baseline="0" dirty="0"/>
            <a:t>1) </a:t>
          </a:r>
          <a:r>
            <a:rPr lang="ru-RU" sz="2600" kern="1200" baseline="0" dirty="0" err="1"/>
            <a:t>физикалық</a:t>
          </a:r>
          <a:r>
            <a:rPr lang="ru-RU" sz="2600" kern="1200" baseline="0" dirty="0"/>
            <a:t>, </a:t>
          </a:r>
          <a:r>
            <a:rPr lang="ru-RU" sz="2600" kern="1200" baseline="0" dirty="0" err="1"/>
            <a:t>жыныстық</a:t>
          </a:r>
          <a:r>
            <a:rPr lang="ru-RU" sz="2600" kern="1200" baseline="0" dirty="0"/>
            <a:t> </a:t>
          </a:r>
          <a:r>
            <a:rPr lang="ru-RU" sz="2600" kern="1200" baseline="0" dirty="0" err="1"/>
            <a:t>жетілуіне</a:t>
          </a:r>
          <a:r>
            <a:rPr lang="ru-RU" sz="2600" kern="1200" baseline="0" dirty="0"/>
            <a:t> </a:t>
          </a:r>
          <a:r>
            <a:rPr lang="ru-RU" sz="2600" kern="1200" baseline="0" dirty="0" err="1"/>
            <a:t>және</a:t>
          </a:r>
          <a:r>
            <a:rPr lang="ru-RU" sz="2600" kern="1200" baseline="0" dirty="0"/>
            <a:t> </a:t>
          </a:r>
          <a:r>
            <a:rPr lang="ru-RU" sz="2600" kern="1200" baseline="0" dirty="0" err="1"/>
            <a:t>ақыл</a:t>
          </a:r>
          <a:r>
            <a:rPr lang="en-US" sz="2600" kern="1200" baseline="0" dirty="0"/>
            <a:t>-</a:t>
          </a:r>
          <a:r>
            <a:rPr lang="kk-KZ" sz="2600" kern="1200" baseline="0" dirty="0"/>
            <a:t>ойдың дамуына</a:t>
          </a:r>
          <a:r>
            <a:rPr lang="ru-RU" sz="2600" kern="1200" baseline="0" dirty="0"/>
            <a:t> </a:t>
          </a:r>
          <a:r>
            <a:rPr lang="ru-RU" sz="2600" kern="1200" baseline="0" dirty="0" err="1"/>
            <a:t>көмектеседі</a:t>
          </a:r>
          <a:endParaRPr lang="ru-KZ" sz="2600" kern="1200" dirty="0"/>
        </a:p>
      </dsp:txBody>
      <dsp:txXfrm>
        <a:off x="71001" y="290936"/>
        <a:ext cx="8500348" cy="1312454"/>
      </dsp:txXfrm>
    </dsp:sp>
    <dsp:sp modelId="{53D1A157-DFAF-4A1C-9C12-A16DAA2088E7}">
      <dsp:nvSpPr>
        <dsp:cNvPr id="0" name=""/>
        <dsp:cNvSpPr/>
      </dsp:nvSpPr>
      <dsp:spPr>
        <a:xfrm>
          <a:off x="0" y="1749271"/>
          <a:ext cx="8642350" cy="1454456"/>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kern="1200" baseline="0"/>
            <a:t>2) физиологиялық мүмкіндік жасайды және оны қамтамасыз етеді</a:t>
          </a:r>
          <a:endParaRPr lang="ru-KZ" sz="2600" kern="1200"/>
        </a:p>
      </dsp:txBody>
      <dsp:txXfrm>
        <a:off x="71001" y="1820272"/>
        <a:ext cx="8500348" cy="1312454"/>
      </dsp:txXfrm>
    </dsp:sp>
    <dsp:sp modelId="{BBC3386A-0E92-4DB7-98BC-2389723B26AC}">
      <dsp:nvSpPr>
        <dsp:cNvPr id="0" name=""/>
        <dsp:cNvSpPr/>
      </dsp:nvSpPr>
      <dsp:spPr>
        <a:xfrm>
          <a:off x="0" y="3278608"/>
          <a:ext cx="8642350" cy="1454456"/>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ru-RU" sz="2600" kern="1200" baseline="0" dirty="0"/>
            <a:t>3) </a:t>
          </a:r>
          <a:r>
            <a:rPr lang="ru-RU" sz="2600" kern="1200" baseline="0" dirty="0" err="1"/>
            <a:t>бірқатар</a:t>
          </a:r>
          <a:r>
            <a:rPr lang="ru-RU" sz="2600" kern="1200" baseline="0" dirty="0"/>
            <a:t> аса </a:t>
          </a:r>
          <a:r>
            <a:rPr lang="ru-RU" sz="2600" kern="1200" baseline="0" dirty="0" err="1"/>
            <a:t>маңызды</a:t>
          </a:r>
          <a:r>
            <a:rPr lang="ru-RU" sz="2600" kern="1200" baseline="0" dirty="0"/>
            <a:t> </a:t>
          </a:r>
          <a:r>
            <a:rPr lang="ru-RU" sz="2600" kern="1200" baseline="0" dirty="0" err="1"/>
            <a:t>физиологиялық</a:t>
          </a:r>
          <a:r>
            <a:rPr lang="ru-RU" sz="2600" kern="1200" baseline="0" dirty="0"/>
            <a:t> </a:t>
          </a:r>
          <a:r>
            <a:rPr lang="ru-RU" sz="2600" kern="1200" baseline="0" dirty="0" err="1"/>
            <a:t>көрсеткіштердің</a:t>
          </a:r>
          <a:r>
            <a:rPr lang="ru-RU" sz="2600" kern="1200" baseline="0" dirty="0"/>
            <a:t> (</a:t>
          </a:r>
          <a:r>
            <a:rPr lang="ru-RU" sz="2600" kern="1200" baseline="0" dirty="0" err="1"/>
            <a:t>осмостық</a:t>
          </a:r>
          <a:r>
            <a:rPr lang="ru-RU" sz="2600" kern="1200" baseline="0" dirty="0"/>
            <a:t> </a:t>
          </a:r>
          <a:r>
            <a:rPr lang="ru-RU" sz="2600" kern="1200" baseline="0" dirty="0" err="1"/>
            <a:t>қысымның</a:t>
          </a:r>
          <a:r>
            <a:rPr lang="ru-RU" sz="2600" kern="1200" baseline="0" dirty="0"/>
            <a:t>, </a:t>
          </a:r>
          <a:r>
            <a:rPr lang="ru-RU" sz="2600" kern="1200" baseline="0" dirty="0" err="1"/>
            <a:t>қандағы</a:t>
          </a:r>
          <a:r>
            <a:rPr lang="ru-RU" sz="2600" kern="1200" baseline="0" dirty="0"/>
            <a:t> глюкоза </a:t>
          </a:r>
          <a:r>
            <a:rPr lang="ru-RU" sz="2600" kern="1200" baseline="0" dirty="0" err="1"/>
            <a:t>деңгейінің</a:t>
          </a:r>
          <a:r>
            <a:rPr lang="ru-RU" sz="2600" kern="1200" baseline="0" dirty="0"/>
            <a:t>) </a:t>
          </a:r>
          <a:r>
            <a:rPr lang="ru-RU" sz="2600" kern="1200" baseline="0" dirty="0" err="1"/>
            <a:t>бірқалыпта</a:t>
          </a:r>
          <a:r>
            <a:rPr lang="ru-RU" sz="2600" kern="1200" baseline="0" dirty="0"/>
            <a:t> </a:t>
          </a:r>
          <a:r>
            <a:rPr lang="ru-RU" sz="2600" kern="1200" baseline="0" dirty="0" err="1"/>
            <a:t>болуын</a:t>
          </a:r>
          <a:r>
            <a:rPr lang="ru-RU" sz="2600" kern="1200" baseline="0" dirty="0"/>
            <a:t> </a:t>
          </a:r>
          <a:r>
            <a:rPr lang="ru-RU" sz="2600" kern="1200" baseline="0" dirty="0" err="1"/>
            <a:t>қамтамасыз</a:t>
          </a:r>
          <a:r>
            <a:rPr lang="ru-RU" sz="2600" kern="1200" baseline="0" dirty="0"/>
            <a:t> </a:t>
          </a:r>
          <a:r>
            <a:rPr lang="ru-RU" sz="2600" kern="1200" baseline="0" dirty="0" err="1"/>
            <a:t>етеді</a:t>
          </a:r>
          <a:r>
            <a:rPr lang="ru-RU" sz="2600" kern="1200" baseline="0" dirty="0"/>
            <a:t>.</a:t>
          </a:r>
          <a:endParaRPr lang="ru-KZ" sz="2600" kern="1200" dirty="0"/>
        </a:p>
      </dsp:txBody>
      <dsp:txXfrm>
        <a:off x="71001" y="3349609"/>
        <a:ext cx="8500348" cy="13124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67B30-3226-4D96-90AA-399BED0D8FD0}">
      <dsp:nvSpPr>
        <dsp:cNvPr id="0" name=""/>
        <dsp:cNvSpPr/>
      </dsp:nvSpPr>
      <dsp:spPr>
        <a:xfrm>
          <a:off x="0" y="468260"/>
          <a:ext cx="5272292" cy="2337660"/>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baseline="0" dirty="0"/>
            <a:t>Гипоталамус, гипофиз, эпифиз, </a:t>
          </a:r>
          <a:r>
            <a:rPr lang="ru-RU" sz="2700" kern="1200" baseline="0" dirty="0" err="1"/>
            <a:t>бүйрек</a:t>
          </a:r>
          <a:r>
            <a:rPr lang="ru-RU" sz="2700" kern="1200" baseline="0" dirty="0"/>
            <a:t> </a:t>
          </a:r>
          <a:r>
            <a:rPr lang="ru-RU" sz="2700" kern="1200" baseline="0" dirty="0" err="1"/>
            <a:t>үсті</a:t>
          </a:r>
          <a:r>
            <a:rPr lang="ru-RU" sz="2700" kern="1200" baseline="0" dirty="0"/>
            <a:t> </a:t>
          </a:r>
          <a:r>
            <a:rPr lang="ru-RU" sz="2700" kern="1200" baseline="0" dirty="0" err="1"/>
            <a:t>бездері</a:t>
          </a:r>
          <a:r>
            <a:rPr lang="ru-RU" sz="2700" kern="1200" baseline="0" dirty="0"/>
            <a:t>, </a:t>
          </a:r>
          <a:r>
            <a:rPr lang="ru-RU" sz="2700" kern="1200" baseline="0" dirty="0" err="1"/>
            <a:t>қалқанша</a:t>
          </a:r>
          <a:r>
            <a:rPr lang="ru-RU" sz="2700" kern="1200" baseline="0" dirty="0"/>
            <a:t> </a:t>
          </a:r>
          <a:r>
            <a:rPr lang="ru-RU" sz="2700" kern="1200" baseline="0" dirty="0" err="1"/>
            <a:t>бездері</a:t>
          </a:r>
          <a:r>
            <a:rPr lang="ru-RU" sz="2700" kern="1200" baseline="0" dirty="0"/>
            <a:t>, </a:t>
          </a:r>
          <a:r>
            <a:rPr lang="ru-RU" sz="2700" kern="1200" baseline="0" dirty="0" err="1"/>
            <a:t>ұйқы</a:t>
          </a:r>
          <a:r>
            <a:rPr lang="ru-RU" sz="2700" kern="1200" baseline="0" dirty="0"/>
            <a:t> </a:t>
          </a:r>
          <a:r>
            <a:rPr lang="ru-RU" sz="2700" kern="1200" baseline="0" dirty="0" err="1"/>
            <a:t>безі</a:t>
          </a:r>
          <a:r>
            <a:rPr lang="ru-RU" sz="2700" kern="1200" baseline="0" dirty="0"/>
            <a:t> </a:t>
          </a:r>
          <a:r>
            <a:rPr lang="ru-RU" sz="2700" kern="1200" baseline="0" dirty="0" err="1"/>
            <a:t>және</a:t>
          </a:r>
          <a:r>
            <a:rPr lang="ru-RU" sz="2700" kern="1200" baseline="0" dirty="0"/>
            <a:t> </a:t>
          </a:r>
          <a:r>
            <a:rPr lang="ru-RU" sz="2700" kern="1200" baseline="0" dirty="0" err="1"/>
            <a:t>жыныс</a:t>
          </a:r>
          <a:r>
            <a:rPr lang="ru-RU" sz="2700" kern="1200" baseline="0" dirty="0"/>
            <a:t> </a:t>
          </a:r>
          <a:r>
            <a:rPr lang="ru-RU" sz="2700" kern="1200" baseline="0" dirty="0" err="1"/>
            <a:t>бездері</a:t>
          </a:r>
          <a:r>
            <a:rPr lang="ru-RU" sz="2700" kern="1200" baseline="0" dirty="0"/>
            <a:t> </a:t>
          </a:r>
          <a:r>
            <a:rPr lang="ru-RU" sz="2700" kern="1200" baseline="0" dirty="0" err="1"/>
            <a:t>жатады</a:t>
          </a:r>
          <a:r>
            <a:rPr lang="ru-RU" sz="2700" kern="1200" baseline="0" dirty="0"/>
            <a:t>. </a:t>
          </a:r>
          <a:r>
            <a:rPr lang="ru-RU" sz="2700" kern="1200" baseline="0" dirty="0" err="1"/>
            <a:t>Олардың</a:t>
          </a:r>
          <a:r>
            <a:rPr lang="ru-RU" sz="2700" kern="1200" baseline="0" dirty="0"/>
            <a:t> </a:t>
          </a:r>
          <a:r>
            <a:rPr lang="ru-RU" sz="2700" kern="1200" baseline="0" dirty="0" err="1"/>
            <a:t>жалпы</a:t>
          </a:r>
          <a:r>
            <a:rPr lang="ru-RU" sz="2700" kern="1200" baseline="0" dirty="0"/>
            <a:t> </a:t>
          </a:r>
          <a:r>
            <a:rPr lang="ru-RU" sz="2700" kern="1200" baseline="0" dirty="0" err="1"/>
            <a:t>массасы</a:t>
          </a:r>
          <a:r>
            <a:rPr lang="ru-RU" sz="2700" kern="1200" baseline="0" dirty="0"/>
            <a:t> 100 г </a:t>
          </a:r>
          <a:r>
            <a:rPr lang="ru-RU" sz="2700" kern="1200" baseline="0" dirty="0" err="1"/>
            <a:t>аспайды</a:t>
          </a:r>
          <a:r>
            <a:rPr lang="ru-RU" sz="2700" kern="1200" baseline="0" dirty="0"/>
            <a:t>. </a:t>
          </a:r>
          <a:endParaRPr lang="en-US" sz="2700" kern="1200" dirty="0"/>
        </a:p>
      </dsp:txBody>
      <dsp:txXfrm>
        <a:off x="114115" y="582375"/>
        <a:ext cx="5044062" cy="2109430"/>
      </dsp:txXfrm>
    </dsp:sp>
    <dsp:sp modelId="{F43FA8E4-EB76-4E21-A805-1C3CF7BC9EA6}">
      <dsp:nvSpPr>
        <dsp:cNvPr id="0" name=""/>
        <dsp:cNvSpPr/>
      </dsp:nvSpPr>
      <dsp:spPr>
        <a:xfrm>
          <a:off x="0" y="2883680"/>
          <a:ext cx="5272292" cy="2337660"/>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baseline="0"/>
            <a:t>Өте аз мөлшерде ағзаға әсер етуі – гормонның ерекше қасиеті</a:t>
          </a:r>
          <a:r>
            <a:rPr lang="en-US" sz="2700" kern="1200" baseline="0"/>
            <a:t>	</a:t>
          </a:r>
          <a:endParaRPr lang="en-US" sz="2700" kern="1200"/>
        </a:p>
      </dsp:txBody>
      <dsp:txXfrm>
        <a:off x="114115" y="2997795"/>
        <a:ext cx="5044062" cy="21094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6C726-0472-44E7-836C-AD598E532176}">
      <dsp:nvSpPr>
        <dsp:cNvPr id="0" name=""/>
        <dsp:cNvSpPr/>
      </dsp:nvSpPr>
      <dsp:spPr>
        <a:xfrm>
          <a:off x="0" y="697"/>
          <a:ext cx="737393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D81E5C-0780-438F-9735-7C152E42ADC1}">
      <dsp:nvSpPr>
        <dsp:cNvPr id="0" name=""/>
        <dsp:cNvSpPr/>
      </dsp:nvSpPr>
      <dsp:spPr>
        <a:xfrm>
          <a:off x="0" y="697"/>
          <a:ext cx="7373937" cy="114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baseline="0"/>
            <a:t>Қалқанша безінің атауы гректің «тиреос» - қалқан, «идос» - ұқсас деген сөзінен шыққан</a:t>
          </a:r>
          <a:endParaRPr lang="en-US" sz="1600" kern="1200"/>
        </a:p>
      </dsp:txBody>
      <dsp:txXfrm>
        <a:off x="0" y="697"/>
        <a:ext cx="7373937" cy="1142403"/>
      </dsp:txXfrm>
    </dsp:sp>
    <dsp:sp modelId="{561B5288-A9F6-4FD7-B53B-432A6A7180C7}">
      <dsp:nvSpPr>
        <dsp:cNvPr id="0" name=""/>
        <dsp:cNvSpPr/>
      </dsp:nvSpPr>
      <dsp:spPr>
        <a:xfrm>
          <a:off x="0" y="1143100"/>
          <a:ext cx="737393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CAC55-B39B-4A3A-B041-7F76BC2E0B4A}">
      <dsp:nvSpPr>
        <dsp:cNvPr id="0" name=""/>
        <dsp:cNvSpPr/>
      </dsp:nvSpPr>
      <dsp:spPr>
        <a:xfrm>
          <a:off x="0" y="1143100"/>
          <a:ext cx="7373937" cy="114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baseline="0"/>
            <a:t>Қалқанша без гормонының ең қасиетті бөлігі йод болады. Сондықтан ағзаға йод жеткіліксіз болса, қалқанша бездің көлемі ұлғаяды да, без иек астында құстың жемсауына ұқсап шор болып тұрады. Қалқанша бездің үлкеюіне байланысты бұл кесапатты халық арасында жемсау (зоб) деп атап кеткен. </a:t>
          </a:r>
          <a:endParaRPr lang="en-US" sz="1600" kern="1200"/>
        </a:p>
      </dsp:txBody>
      <dsp:txXfrm>
        <a:off x="0" y="1143100"/>
        <a:ext cx="7373937" cy="1142403"/>
      </dsp:txXfrm>
    </dsp:sp>
    <dsp:sp modelId="{D46234E6-C44C-4045-A763-53192DE80034}">
      <dsp:nvSpPr>
        <dsp:cNvPr id="0" name=""/>
        <dsp:cNvSpPr/>
      </dsp:nvSpPr>
      <dsp:spPr>
        <a:xfrm>
          <a:off x="0" y="2285504"/>
          <a:ext cx="737393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A3DAD-6C1D-44F5-A60C-A98FF2B67025}">
      <dsp:nvSpPr>
        <dsp:cNvPr id="0" name=""/>
        <dsp:cNvSpPr/>
      </dsp:nvSpPr>
      <dsp:spPr>
        <a:xfrm>
          <a:off x="0" y="2285504"/>
          <a:ext cx="7373937" cy="114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baseline="0"/>
            <a:t>Бұл жағдай біріншіден, біздің айналамыздағы ортада йод аз болғандықтан, ол қоректік заттармен бірге ағзаға аз мөлшерде қабылданады. Екіншіден, ағза йодты артық мөлшерде жұмсайды (гиперфункция).</a:t>
          </a:r>
          <a:endParaRPr lang="en-US" sz="1600" kern="1200"/>
        </a:p>
      </dsp:txBody>
      <dsp:txXfrm>
        <a:off x="0" y="2285504"/>
        <a:ext cx="7373937" cy="1142403"/>
      </dsp:txXfrm>
    </dsp:sp>
    <dsp:sp modelId="{979368FC-4B3C-4FC2-A60B-74DB4F8E2127}">
      <dsp:nvSpPr>
        <dsp:cNvPr id="0" name=""/>
        <dsp:cNvSpPr/>
      </dsp:nvSpPr>
      <dsp:spPr>
        <a:xfrm>
          <a:off x="0" y="3427907"/>
          <a:ext cx="737393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A2260-AEDA-46B8-A7AC-A21201418967}">
      <dsp:nvSpPr>
        <dsp:cNvPr id="0" name=""/>
        <dsp:cNvSpPr/>
      </dsp:nvSpPr>
      <dsp:spPr>
        <a:xfrm>
          <a:off x="0" y="3427907"/>
          <a:ext cx="7373937" cy="114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baseline="0" dirty="0" err="1"/>
            <a:t>Үшіншіден</a:t>
          </a:r>
          <a:r>
            <a:rPr lang="ru-RU" sz="1600" kern="1200" baseline="0" dirty="0"/>
            <a:t>, </a:t>
          </a:r>
          <a:r>
            <a:rPr lang="ru-RU" sz="1600" kern="1200" baseline="0" dirty="0" err="1"/>
            <a:t>ағзада</a:t>
          </a:r>
          <a:r>
            <a:rPr lang="ru-RU" sz="1600" kern="1200" baseline="0" dirty="0"/>
            <a:t> бар </a:t>
          </a:r>
          <a:r>
            <a:rPr lang="ru-RU" sz="1600" kern="1200" baseline="0" dirty="0" err="1"/>
            <a:t>йодты</a:t>
          </a:r>
          <a:r>
            <a:rPr lang="ru-RU" sz="1600" kern="1200" baseline="0" dirty="0"/>
            <a:t> </a:t>
          </a:r>
          <a:r>
            <a:rPr lang="ru-RU" sz="1600" kern="1200" baseline="0" dirty="0" err="1"/>
            <a:t>қалқанша</a:t>
          </a:r>
          <a:r>
            <a:rPr lang="ru-RU" sz="1600" kern="1200" baseline="0" dirty="0"/>
            <a:t> </a:t>
          </a:r>
          <a:r>
            <a:rPr lang="ru-RU" sz="1600" kern="1200" baseline="0" dirty="0" err="1"/>
            <a:t>безі</a:t>
          </a:r>
          <a:r>
            <a:rPr lang="ru-RU" sz="1600" kern="1200" baseline="0" dirty="0"/>
            <a:t> </a:t>
          </a:r>
          <a:r>
            <a:rPr lang="ru-RU" sz="1600" kern="1200" baseline="0" dirty="0" err="1"/>
            <a:t>белгілі</a:t>
          </a:r>
          <a:r>
            <a:rPr lang="ru-RU" sz="1600" kern="1200" baseline="0" dirty="0"/>
            <a:t> </a:t>
          </a:r>
          <a:r>
            <a:rPr lang="ru-RU" sz="1600" kern="1200" baseline="0" dirty="0" err="1"/>
            <a:t>бір</a:t>
          </a:r>
          <a:r>
            <a:rPr lang="ru-RU" sz="1600" kern="1200" baseline="0" dirty="0"/>
            <a:t> </a:t>
          </a:r>
          <a:r>
            <a:rPr lang="ru-RU" sz="1600" kern="1200" baseline="0" dirty="0" err="1"/>
            <a:t>жағдайда</a:t>
          </a:r>
          <a:r>
            <a:rPr lang="ru-RU" sz="1600" kern="1200" baseline="0" dirty="0"/>
            <a:t> </a:t>
          </a:r>
          <a:r>
            <a:rPr lang="ru-RU" sz="1600" kern="1200" baseline="0" dirty="0" err="1"/>
            <a:t>толық</a:t>
          </a:r>
          <a:r>
            <a:rPr lang="ru-RU" sz="1600" kern="1200" baseline="0" dirty="0"/>
            <a:t> </a:t>
          </a:r>
          <a:r>
            <a:rPr lang="ru-RU" sz="1600" kern="1200" baseline="0" dirty="0" err="1"/>
            <a:t>пайдалана</a:t>
          </a:r>
          <a:r>
            <a:rPr lang="ru-RU" sz="1600" kern="1200" baseline="0" dirty="0"/>
            <a:t> </a:t>
          </a:r>
          <a:r>
            <a:rPr lang="ru-RU" sz="1600" kern="1200" baseline="0" dirty="0" err="1"/>
            <a:t>алмауы</a:t>
          </a:r>
          <a:r>
            <a:rPr lang="ru-RU" sz="1600" kern="1200" baseline="0" dirty="0"/>
            <a:t> </a:t>
          </a:r>
          <a:r>
            <a:rPr lang="ru-RU" sz="1600" kern="1200" baseline="0" dirty="0" err="1"/>
            <a:t>мүмкін</a:t>
          </a:r>
          <a:r>
            <a:rPr lang="ru-RU" sz="1600" kern="1200" baseline="0" dirty="0"/>
            <a:t> (гипофункция). </a:t>
          </a:r>
          <a:endParaRPr lang="en-US" sz="1600" kern="1200" dirty="0"/>
        </a:p>
      </dsp:txBody>
      <dsp:txXfrm>
        <a:off x="0" y="3427907"/>
        <a:ext cx="7373937" cy="1142403"/>
      </dsp:txXfrm>
    </dsp:sp>
    <dsp:sp modelId="{1FE360F2-0FE2-495F-9EBF-04D7B1B610B0}">
      <dsp:nvSpPr>
        <dsp:cNvPr id="0" name=""/>
        <dsp:cNvSpPr/>
      </dsp:nvSpPr>
      <dsp:spPr>
        <a:xfrm>
          <a:off x="0" y="4570311"/>
          <a:ext cx="737393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5E9EB-D0DC-461F-88F3-202AF2EE1618}">
      <dsp:nvSpPr>
        <dsp:cNvPr id="0" name=""/>
        <dsp:cNvSpPr/>
      </dsp:nvSpPr>
      <dsp:spPr>
        <a:xfrm>
          <a:off x="0" y="4570311"/>
          <a:ext cx="7373937" cy="114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kern="1200" baseline="0"/>
            <a:t>Қалқанша бездің негізгі, </a:t>
          </a:r>
          <a:r>
            <a:rPr lang="en-US" sz="1600" kern="1200" baseline="0"/>
            <a:t>ə</a:t>
          </a:r>
          <a:r>
            <a:rPr lang="ru-RU" sz="1600" kern="1200" baseline="0"/>
            <a:t>сіресе, активті гормоны тироксин мен трийодтиронин. Ол гормондар бірнеше рет айналып өзгеру н</a:t>
          </a:r>
          <a:r>
            <a:rPr lang="en-US" sz="1600" kern="1200" baseline="0"/>
            <a:t>ə</a:t>
          </a:r>
          <a:r>
            <a:rPr lang="ru-RU" sz="1600" kern="1200" baseline="0"/>
            <a:t>тижесінде тирозин амин қышқылынан түзіледі. Тиреоглобулин гидролизі кезінде тирозиннің йодтанған туындылары ж</a:t>
          </a:r>
          <a:r>
            <a:rPr lang="en-US" sz="1600" kern="1200" baseline="0"/>
            <a:t>ə</a:t>
          </a:r>
          <a:r>
            <a:rPr lang="ru-RU" sz="1600" kern="1200" baseline="0"/>
            <a:t>не басқа да амин қышқылдары босайды. </a:t>
          </a:r>
          <a:endParaRPr lang="en-US" sz="1600" kern="1200"/>
        </a:p>
      </dsp:txBody>
      <dsp:txXfrm>
        <a:off x="0" y="4570311"/>
        <a:ext cx="7373937" cy="11424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13C81-8858-44F7-B414-774E92F8956A}">
      <dsp:nvSpPr>
        <dsp:cNvPr id="0" name=""/>
        <dsp:cNvSpPr/>
      </dsp:nvSpPr>
      <dsp:spPr>
        <a:xfrm>
          <a:off x="0" y="218387"/>
          <a:ext cx="6683374" cy="2056275"/>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baseline="0"/>
            <a:t>1869 ж. Лангерганс ұйқы безінде ерекше аралшалар барын ашты, кейіннен ол аралшалар автордың есімімен аталады. Аралшаларда </a:t>
          </a:r>
          <a:r>
            <a:rPr lang="en-US" sz="2000" kern="1200" baseline="0"/>
            <a:t>a </a:t>
          </a:r>
          <a:r>
            <a:rPr lang="ru-RU" sz="2000" kern="1200" baseline="0"/>
            <a:t>ж</a:t>
          </a:r>
          <a:r>
            <a:rPr lang="en-US" sz="2000" kern="1200" baseline="0"/>
            <a:t>ə</a:t>
          </a:r>
          <a:r>
            <a:rPr lang="ru-RU" sz="2000" kern="1200" baseline="0"/>
            <a:t>не </a:t>
          </a:r>
          <a:r>
            <a:rPr lang="en-US" sz="2000" kern="1200" baseline="0"/>
            <a:t>b </a:t>
          </a:r>
          <a:r>
            <a:rPr lang="ru-RU" sz="2000" kern="1200" baseline="0"/>
            <a:t>жасушалар типі бар. Олар бір-бірне қарама-қарсы екі түрлі гормон – инсулин ж</a:t>
          </a:r>
          <a:r>
            <a:rPr lang="en-US" sz="2000" kern="1200" baseline="0"/>
            <a:t>ə</a:t>
          </a:r>
          <a:r>
            <a:rPr lang="ru-RU" sz="2000" kern="1200" baseline="0"/>
            <a:t>не глюкагон бөліп шығарады.</a:t>
          </a:r>
          <a:endParaRPr lang="en-US" sz="2000" kern="1200"/>
        </a:p>
      </dsp:txBody>
      <dsp:txXfrm>
        <a:off x="100379" y="318766"/>
        <a:ext cx="6482616" cy="1855517"/>
      </dsp:txXfrm>
    </dsp:sp>
    <dsp:sp modelId="{075F8398-422E-43ED-901E-EF8AF5767412}">
      <dsp:nvSpPr>
        <dsp:cNvPr id="0" name=""/>
        <dsp:cNvSpPr/>
      </dsp:nvSpPr>
      <dsp:spPr>
        <a:xfrm>
          <a:off x="0" y="2332262"/>
          <a:ext cx="6683374" cy="2056275"/>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baseline="0"/>
            <a:t>Канадалық ғалымдар Бантинг пен Бест 1921 ж. жаңа туған бұзаудың ұйқы безінен инсулин (латынша «</a:t>
          </a:r>
          <a:r>
            <a:rPr lang="en-US" sz="2000" kern="1200" baseline="0"/>
            <a:t>insula» - </a:t>
          </a:r>
          <a:r>
            <a:rPr lang="ru-RU" sz="2000" kern="1200" baseline="0"/>
            <a:t>арал) гормонын алып, қант диабетін емдеуде жаңа д</a:t>
          </a:r>
          <a:r>
            <a:rPr lang="en-US" sz="2000" kern="1200" baseline="0"/>
            <a:t>ə</a:t>
          </a:r>
          <a:r>
            <a:rPr lang="ru-RU" sz="2000" kern="1200" baseline="0"/>
            <a:t>уір ашты. Бізде инсулин 1922 ж. Г. Л Эйгорнның басшылығымен алынды. Ағылшын ғалымы Сэнджер 1955 ж. инсулиннің химиялық құрылысын анықтады.</a:t>
          </a:r>
          <a:endParaRPr lang="en-US" sz="2000" kern="1200"/>
        </a:p>
      </dsp:txBody>
      <dsp:txXfrm>
        <a:off x="100379" y="2432641"/>
        <a:ext cx="6482616" cy="18555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DF6C5-5047-4F64-9369-CCF827567DFD}">
      <dsp:nvSpPr>
        <dsp:cNvPr id="0" name=""/>
        <dsp:cNvSpPr/>
      </dsp:nvSpPr>
      <dsp:spPr>
        <a:xfrm>
          <a:off x="0" y="2249"/>
          <a:ext cx="6683374"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C75359DD-69F3-46CC-B986-A9E9A599F121}">
      <dsp:nvSpPr>
        <dsp:cNvPr id="0" name=""/>
        <dsp:cNvSpPr/>
      </dsp:nvSpPr>
      <dsp:spPr>
        <a:xfrm>
          <a:off x="0" y="2249"/>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kern="1200"/>
            <a:t>Инсулин – белоктік гормон, оның молекулалық салмағы 6000. Адам ж</a:t>
          </a:r>
          <a:r>
            <a:rPr lang="en-US" sz="1900" kern="1200"/>
            <a:t>ə</a:t>
          </a:r>
          <a:r>
            <a:rPr lang="ru-RU" sz="1900" kern="1200"/>
            <a:t>не жануарлар инсулинінің молекуласы 51 амин қыш қылының қалдығынан құралған, 5 полипептидтік тізбектен тұрады. Құрамында цистиннің екі қалдығынан тұратын дисульфидтік көпіршелері бар.</a:t>
          </a:r>
          <a:endParaRPr lang="en-US" sz="1900" kern="1200"/>
        </a:p>
      </dsp:txBody>
      <dsp:txXfrm>
        <a:off x="0" y="2249"/>
        <a:ext cx="6683374" cy="1534142"/>
      </dsp:txXfrm>
    </dsp:sp>
    <dsp:sp modelId="{9ABEB802-0902-4E18-A824-C07ECC327423}">
      <dsp:nvSpPr>
        <dsp:cNvPr id="0" name=""/>
        <dsp:cNvSpPr/>
      </dsp:nvSpPr>
      <dsp:spPr>
        <a:xfrm>
          <a:off x="0" y="1536391"/>
          <a:ext cx="6683374" cy="0"/>
        </a:xfrm>
        <a:prstGeom prst="line">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w="9525" cap="flat" cmpd="sng" algn="ctr">
          <a:solidFill>
            <a:schemeClr val="accent2">
              <a:hueOff val="-2187096"/>
              <a:satOff val="-4210"/>
              <a:lumOff val="29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B9CD042D-972F-4C7A-B25C-DFE39E3F4DE8}">
      <dsp:nvSpPr>
        <dsp:cNvPr id="0" name=""/>
        <dsp:cNvSpPr/>
      </dsp:nvSpPr>
      <dsp:spPr>
        <a:xfrm>
          <a:off x="0" y="1536391"/>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kk-KZ" sz="1900" kern="1200"/>
            <a:t>Инсулиннің негізгі нысанасы </a:t>
          </a:r>
          <a:r>
            <a:rPr lang="kk-KZ" sz="1900" b="1" kern="1200"/>
            <a:t>бауыр, бұлшық ет</a:t>
          </a:r>
          <a:r>
            <a:rPr lang="kk-KZ" sz="1900" kern="1200"/>
            <a:t> және майлы ұлпа. </a:t>
          </a:r>
          <a:endParaRPr lang="en-US" sz="1900" kern="1200"/>
        </a:p>
      </dsp:txBody>
      <dsp:txXfrm>
        <a:off x="0" y="1536391"/>
        <a:ext cx="6683374" cy="1534142"/>
      </dsp:txXfrm>
    </dsp:sp>
    <dsp:sp modelId="{E6703008-C200-4A43-B458-E7AC72B7A40C}">
      <dsp:nvSpPr>
        <dsp:cNvPr id="0" name=""/>
        <dsp:cNvSpPr/>
      </dsp:nvSpPr>
      <dsp:spPr>
        <a:xfrm>
          <a:off x="0" y="3070533"/>
          <a:ext cx="6683374" cy="0"/>
        </a:xfrm>
        <a:prstGeom prst="lin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w="9525" cap="flat" cmpd="sng" algn="ctr">
          <a:solidFill>
            <a:schemeClr val="accent2">
              <a:hueOff val="-4374192"/>
              <a:satOff val="-8420"/>
              <a:lumOff val="58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B4203191-D2A8-421C-AA8D-08568889ECAC}">
      <dsp:nvSpPr>
        <dsp:cNvPr id="0" name=""/>
        <dsp:cNvSpPr/>
      </dsp:nvSpPr>
      <dsp:spPr>
        <a:xfrm>
          <a:off x="0" y="3070533"/>
          <a:ext cx="6683374"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kk-KZ" sz="1900" kern="1200"/>
            <a:t>Инсулин негізінен көмірсудың алмасуына әсер етеді, жасуша мембранасы арқылы қанттардың өтуін, ең алдымен глюкозаның фосфорлануын арттырады. </a:t>
          </a:r>
          <a:endParaRPr lang="en-US" sz="1900" kern="1200"/>
        </a:p>
      </dsp:txBody>
      <dsp:txXfrm>
        <a:off x="0" y="3070533"/>
        <a:ext cx="6683374" cy="153414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9D4B141-1FDB-441B-ABE6-F2D4A22D5040}" type="datetimeFigureOut">
              <a:rPr lang="ru-KZ" smtClean="0"/>
              <a:t>07.10.2024</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98143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9D4B141-1FDB-441B-ABE6-F2D4A22D5040}" type="datetimeFigureOut">
              <a:rPr lang="ru-KZ" smtClean="0"/>
              <a:t>07.10.2024</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753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9D4B141-1FDB-441B-ABE6-F2D4A22D5040}" type="datetimeFigureOut">
              <a:rPr lang="ru-KZ" smtClean="0"/>
              <a:t>07.10.2024</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67411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9D4B141-1FDB-441B-ABE6-F2D4A22D5040}" type="datetimeFigureOut">
              <a:rPr lang="ru-KZ" smtClean="0"/>
              <a:t>07.10.2024</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86AE4D8-53D9-4C15-A11C-022398868D33}" type="slidenum">
              <a:rPr lang="ru-KZ" smtClean="0"/>
              <a:t>‹#›</a:t>
            </a:fld>
            <a:endParaRPr lang="ru-KZ"/>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5738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9D4B141-1FDB-441B-ABE6-F2D4A22D5040}" type="datetimeFigureOut">
              <a:rPr lang="ru-KZ" smtClean="0"/>
              <a:t>07.10.2024</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1190797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D9D4B141-1FDB-441B-ABE6-F2D4A22D5040}" type="datetimeFigureOut">
              <a:rPr lang="ru-KZ" smtClean="0"/>
              <a:t>07.10.2024</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1938349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D9D4B141-1FDB-441B-ABE6-F2D4A22D5040}" type="datetimeFigureOut">
              <a:rPr lang="ru-KZ" smtClean="0"/>
              <a:t>07.10.2024</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924940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9D4B141-1FDB-441B-ABE6-F2D4A22D5040}" type="datetimeFigureOut">
              <a:rPr lang="ru-KZ" smtClean="0"/>
              <a:t>07.10.2024</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180621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9D4B141-1FDB-441B-ABE6-F2D4A22D5040}" type="datetimeFigureOut">
              <a:rPr lang="ru-KZ" smtClean="0"/>
              <a:t>07.10.2024</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4049679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9D4B141-1FDB-441B-ABE6-F2D4A22D5040}" type="datetimeFigureOut">
              <a:rPr lang="ru-KZ" smtClean="0"/>
              <a:t>07.10.2024</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970456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78258A-A58C-E0A8-8E22-CD5A4B2D30DD}"/>
              </a:ext>
            </a:extLst>
          </p:cNvPr>
          <p:cNvSpPr>
            <a:spLocks noGrp="1"/>
          </p:cNvSpPr>
          <p:nvPr>
            <p:ph type="title"/>
          </p:nvPr>
        </p:nvSpPr>
        <p:spPr>
          <a:xfrm>
            <a:off x="609600" y="274638"/>
            <a:ext cx="10972800" cy="1143000"/>
          </a:xfrm>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7822DA4-195E-C9B3-2719-22A9C0FD89AD}"/>
              </a:ext>
            </a:extLst>
          </p:cNvPr>
          <p:cNvSpPr>
            <a:spLocks noGrp="1"/>
          </p:cNvSpPr>
          <p:nvPr>
            <p:ph sz="half" idx="1"/>
          </p:nvPr>
        </p:nvSpPr>
        <p:spPr>
          <a:xfrm>
            <a:off x="609600" y="1600200"/>
            <a:ext cx="10972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D454A84E-AF2C-87B6-1791-EADD7476E2DF}"/>
              </a:ext>
            </a:extLst>
          </p:cNvPr>
          <p:cNvSpPr>
            <a:spLocks noGrp="1"/>
          </p:cNvSpPr>
          <p:nvPr>
            <p:ph type="body" sz="half" idx="2"/>
          </p:nvPr>
        </p:nvSpPr>
        <p:spPr>
          <a:xfrm>
            <a:off x="609600" y="3938589"/>
            <a:ext cx="10972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D0C22FA9-5DE7-6202-4C15-671951C57319}"/>
              </a:ext>
            </a:extLst>
          </p:cNvPr>
          <p:cNvSpPr>
            <a:spLocks noGrp="1"/>
          </p:cNvSpPr>
          <p:nvPr>
            <p:ph type="dt" sz="half" idx="10"/>
          </p:nvPr>
        </p:nvSpPr>
        <p:spPr>
          <a:xfrm>
            <a:off x="609600" y="6245225"/>
            <a:ext cx="2844800" cy="476250"/>
          </a:xfrm>
        </p:spPr>
        <p:txBody>
          <a:bodyPr/>
          <a:lstStyle>
            <a:lvl1pPr>
              <a:defRPr/>
            </a:lvl1pPr>
          </a:lstStyle>
          <a:p>
            <a:endParaRPr lang="ru-RU" altLang="ru-KZ"/>
          </a:p>
        </p:txBody>
      </p:sp>
      <p:sp>
        <p:nvSpPr>
          <p:cNvPr id="6" name="Нижний колонтитул 5">
            <a:extLst>
              <a:ext uri="{FF2B5EF4-FFF2-40B4-BE49-F238E27FC236}">
                <a16:creationId xmlns:a16="http://schemas.microsoft.com/office/drawing/2014/main" id="{D79B0D6F-9166-CAB7-54FB-489B1F62CE9C}"/>
              </a:ext>
            </a:extLst>
          </p:cNvPr>
          <p:cNvSpPr>
            <a:spLocks noGrp="1"/>
          </p:cNvSpPr>
          <p:nvPr>
            <p:ph type="ftr" sz="quarter" idx="11"/>
          </p:nvPr>
        </p:nvSpPr>
        <p:spPr>
          <a:xfrm>
            <a:off x="4165600" y="6245225"/>
            <a:ext cx="3860800" cy="476250"/>
          </a:xfrm>
        </p:spPr>
        <p:txBody>
          <a:bodyPr/>
          <a:lstStyle>
            <a:lvl1pPr>
              <a:defRPr/>
            </a:lvl1pPr>
          </a:lstStyle>
          <a:p>
            <a:endParaRPr lang="ru-RU" altLang="ru-KZ"/>
          </a:p>
        </p:txBody>
      </p:sp>
      <p:sp>
        <p:nvSpPr>
          <p:cNvPr id="7" name="Номер слайда 6">
            <a:extLst>
              <a:ext uri="{FF2B5EF4-FFF2-40B4-BE49-F238E27FC236}">
                <a16:creationId xmlns:a16="http://schemas.microsoft.com/office/drawing/2014/main" id="{158F2C69-A6B9-F87F-4271-803E711173F0}"/>
              </a:ext>
            </a:extLst>
          </p:cNvPr>
          <p:cNvSpPr>
            <a:spLocks noGrp="1"/>
          </p:cNvSpPr>
          <p:nvPr>
            <p:ph type="sldNum" sz="quarter" idx="12"/>
          </p:nvPr>
        </p:nvSpPr>
        <p:spPr>
          <a:xfrm>
            <a:off x="8737600" y="6245225"/>
            <a:ext cx="2844800" cy="476250"/>
          </a:xfrm>
        </p:spPr>
        <p:txBody>
          <a:bodyPr/>
          <a:lstStyle>
            <a:lvl1pPr>
              <a:defRPr/>
            </a:lvl1pPr>
          </a:lstStyle>
          <a:p>
            <a:fld id="{2C60D910-1F5D-439D-BA96-D656D5390D8C}" type="slidenum">
              <a:rPr lang="ru-RU" altLang="ru-KZ"/>
              <a:pPr/>
              <a:t>‹#›</a:t>
            </a:fld>
            <a:endParaRPr lang="ru-RU" altLang="ru-KZ"/>
          </a:p>
        </p:txBody>
      </p:sp>
    </p:spTree>
    <p:extLst>
      <p:ext uri="{BB962C8B-B14F-4D97-AF65-F5344CB8AC3E}">
        <p14:creationId xmlns:p14="http://schemas.microsoft.com/office/powerpoint/2010/main" val="223312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9D4B141-1FDB-441B-ABE6-F2D4A22D5040}" type="datetimeFigureOut">
              <a:rPr lang="ru-KZ" smtClean="0"/>
              <a:t>07.10.2024</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3135191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9C092C-1C34-E8E6-6735-DE6E59F2BCE5}"/>
              </a:ext>
            </a:extLst>
          </p:cNvPr>
          <p:cNvSpPr>
            <a:spLocks noGrp="1"/>
          </p:cNvSpPr>
          <p:nvPr>
            <p:ph type="title"/>
          </p:nvPr>
        </p:nvSpPr>
        <p:spPr>
          <a:xfrm>
            <a:off x="609600" y="274638"/>
            <a:ext cx="10972800" cy="1143000"/>
          </a:xfrm>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AE1E1CB5-2ADA-7C59-A5D7-F40B3C25A5A5}"/>
              </a:ext>
            </a:extLst>
          </p:cNvPr>
          <p:cNvSpPr>
            <a:spLocks noGrp="1"/>
          </p:cNvSpPr>
          <p:nvPr>
            <p:ph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0F4D516E-AAE4-EB62-C9A6-1397CDEF45C0}"/>
              </a:ext>
            </a:extLst>
          </p:cNvPr>
          <p:cNvSpPr>
            <a:spLocks noGrp="1"/>
          </p:cNvSpPr>
          <p:nvPr>
            <p:ph type="body"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0E1C31DA-EC4F-B38D-41C6-5DADAB5BF071}"/>
              </a:ext>
            </a:extLst>
          </p:cNvPr>
          <p:cNvSpPr>
            <a:spLocks noGrp="1"/>
          </p:cNvSpPr>
          <p:nvPr>
            <p:ph type="dt" sz="half" idx="10"/>
          </p:nvPr>
        </p:nvSpPr>
        <p:spPr>
          <a:xfrm>
            <a:off x="609600" y="6245225"/>
            <a:ext cx="2844800" cy="476250"/>
          </a:xfrm>
        </p:spPr>
        <p:txBody>
          <a:bodyPr/>
          <a:lstStyle>
            <a:lvl1pPr>
              <a:defRPr/>
            </a:lvl1pPr>
          </a:lstStyle>
          <a:p>
            <a:endParaRPr lang="ru-RU" altLang="ru-KZ"/>
          </a:p>
        </p:txBody>
      </p:sp>
      <p:sp>
        <p:nvSpPr>
          <p:cNvPr id="6" name="Нижний колонтитул 5">
            <a:extLst>
              <a:ext uri="{FF2B5EF4-FFF2-40B4-BE49-F238E27FC236}">
                <a16:creationId xmlns:a16="http://schemas.microsoft.com/office/drawing/2014/main" id="{27516C12-55FC-ECB6-EFE5-B747838ACB0C}"/>
              </a:ext>
            </a:extLst>
          </p:cNvPr>
          <p:cNvSpPr>
            <a:spLocks noGrp="1"/>
          </p:cNvSpPr>
          <p:nvPr>
            <p:ph type="ftr" sz="quarter" idx="11"/>
          </p:nvPr>
        </p:nvSpPr>
        <p:spPr>
          <a:xfrm>
            <a:off x="4165600" y="6245225"/>
            <a:ext cx="3860800" cy="476250"/>
          </a:xfrm>
        </p:spPr>
        <p:txBody>
          <a:bodyPr/>
          <a:lstStyle>
            <a:lvl1pPr>
              <a:defRPr/>
            </a:lvl1pPr>
          </a:lstStyle>
          <a:p>
            <a:endParaRPr lang="ru-RU" altLang="ru-KZ"/>
          </a:p>
        </p:txBody>
      </p:sp>
      <p:sp>
        <p:nvSpPr>
          <p:cNvPr id="7" name="Номер слайда 6">
            <a:extLst>
              <a:ext uri="{FF2B5EF4-FFF2-40B4-BE49-F238E27FC236}">
                <a16:creationId xmlns:a16="http://schemas.microsoft.com/office/drawing/2014/main" id="{96156174-4892-FFDE-0329-72B61033EB87}"/>
              </a:ext>
            </a:extLst>
          </p:cNvPr>
          <p:cNvSpPr>
            <a:spLocks noGrp="1"/>
          </p:cNvSpPr>
          <p:nvPr>
            <p:ph type="sldNum" sz="quarter" idx="12"/>
          </p:nvPr>
        </p:nvSpPr>
        <p:spPr>
          <a:xfrm>
            <a:off x="8737600" y="6245225"/>
            <a:ext cx="2844800" cy="476250"/>
          </a:xfrm>
        </p:spPr>
        <p:txBody>
          <a:bodyPr/>
          <a:lstStyle>
            <a:lvl1pPr>
              <a:defRPr/>
            </a:lvl1pPr>
          </a:lstStyle>
          <a:p>
            <a:fld id="{712B975E-C8C9-4866-9E5C-CAA8924CC584}" type="slidenum">
              <a:rPr lang="ru-RU" altLang="ru-KZ"/>
              <a:pPr/>
              <a:t>‹#›</a:t>
            </a:fld>
            <a:endParaRPr lang="ru-RU" altLang="ru-KZ"/>
          </a:p>
        </p:txBody>
      </p:sp>
    </p:spTree>
    <p:extLst>
      <p:ext uri="{BB962C8B-B14F-4D97-AF65-F5344CB8AC3E}">
        <p14:creationId xmlns:p14="http://schemas.microsoft.com/office/powerpoint/2010/main" val="935918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CF4FE4C-1D6D-4B44-A4F0-3C51C9A99BFE}" type="datetimeFigureOut">
              <a:rPr lang="ru-RU" smtClean="0"/>
              <a:t>07.10.2024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B2BD2C-0BF5-41E2-896B-F754696C07C5}" type="slidenum">
              <a:rPr lang="ru-RU" smtClean="0"/>
              <a:t>‹#›</a:t>
            </a:fld>
            <a:endParaRPr lang="ru-RU"/>
          </a:p>
        </p:txBody>
      </p:sp>
    </p:spTree>
    <p:extLst>
      <p:ext uri="{BB962C8B-B14F-4D97-AF65-F5344CB8AC3E}">
        <p14:creationId xmlns:p14="http://schemas.microsoft.com/office/powerpoint/2010/main" val="90324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9D4B141-1FDB-441B-ABE6-F2D4A22D5040}" type="datetimeFigureOut">
              <a:rPr lang="ru-KZ" smtClean="0"/>
              <a:t>07.10.2024</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393649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9D4B141-1FDB-441B-ABE6-F2D4A22D5040}" type="datetimeFigureOut">
              <a:rPr lang="ru-KZ" smtClean="0"/>
              <a:t>07.10.2024</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40721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9D4B141-1FDB-441B-ABE6-F2D4A22D5040}" type="datetimeFigureOut">
              <a:rPr lang="ru-KZ" smtClean="0"/>
              <a:t>07.10.2024</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184080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9D4B141-1FDB-441B-ABE6-F2D4A22D5040}" type="datetimeFigureOut">
              <a:rPr lang="ru-KZ" smtClean="0"/>
              <a:t>07.10.2024</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7982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9D4B141-1FDB-441B-ABE6-F2D4A22D5040}" type="datetimeFigureOut">
              <a:rPr lang="ru-KZ" smtClean="0"/>
              <a:t>07.10.2024</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380189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9D4B141-1FDB-441B-ABE6-F2D4A22D5040}" type="datetimeFigureOut">
              <a:rPr lang="ru-KZ" smtClean="0"/>
              <a:t>07.10.2024</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313511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9D4B141-1FDB-441B-ABE6-F2D4A22D5040}" type="datetimeFigureOut">
              <a:rPr lang="ru-KZ" smtClean="0"/>
              <a:t>07.10.2024</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86AE4D8-53D9-4C15-A11C-022398868D33}" type="slidenum">
              <a:rPr lang="ru-KZ" smtClean="0"/>
              <a:t>‹#›</a:t>
            </a:fld>
            <a:endParaRPr lang="ru-KZ"/>
          </a:p>
        </p:txBody>
      </p:sp>
    </p:spTree>
    <p:extLst>
      <p:ext uri="{BB962C8B-B14F-4D97-AF65-F5344CB8AC3E}">
        <p14:creationId xmlns:p14="http://schemas.microsoft.com/office/powerpoint/2010/main" val="336553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9D4B141-1FDB-441B-ABE6-F2D4A22D5040}" type="datetimeFigureOut">
              <a:rPr lang="ru-KZ" smtClean="0"/>
              <a:t>07.10.2024</a:t>
            </a:fld>
            <a:endParaRPr lang="ru-KZ"/>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KZ"/>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86AE4D8-53D9-4C15-A11C-022398868D33}" type="slidenum">
              <a:rPr lang="ru-KZ" smtClean="0"/>
              <a:t>‹#›</a:t>
            </a:fld>
            <a:endParaRPr lang="ru-KZ"/>
          </a:p>
        </p:txBody>
      </p:sp>
    </p:spTree>
    <p:extLst>
      <p:ext uri="{BB962C8B-B14F-4D97-AF65-F5344CB8AC3E}">
        <p14:creationId xmlns:p14="http://schemas.microsoft.com/office/powerpoint/2010/main" val="231953704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eg"/><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2.jpeg"/><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1.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11">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3">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6269"/>
          <a:stretch/>
        </p:blipFill>
        <p:spPr>
          <a:xfrm>
            <a:off x="0" y="0"/>
            <a:ext cx="12192000" cy="1627464"/>
          </a:xfrm>
          <a:prstGeom prst="rect">
            <a:avLst/>
          </a:prstGeom>
        </p:spPr>
      </p:pic>
      <p:pic>
        <p:nvPicPr>
          <p:cNvPr id="16" name="Picture 15">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8251" t="72447" r="32841"/>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18" name="Picture 17">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269" t="72447" r="62822"/>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0" name="Picture 19">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445" t="47340"/>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2" name="Заголовок 1">
            <a:extLst>
              <a:ext uri="{FF2B5EF4-FFF2-40B4-BE49-F238E27FC236}">
                <a16:creationId xmlns:a16="http://schemas.microsoft.com/office/drawing/2014/main" id="{2184AFC4-412E-A4AE-42E9-40DED34D5D67}"/>
              </a:ext>
            </a:extLst>
          </p:cNvPr>
          <p:cNvSpPr>
            <a:spLocks noGrp="1"/>
          </p:cNvSpPr>
          <p:nvPr>
            <p:ph type="ctrTitle"/>
          </p:nvPr>
        </p:nvSpPr>
        <p:spPr>
          <a:xfrm>
            <a:off x="1835233" y="1124125"/>
            <a:ext cx="8689976" cy="1844385"/>
          </a:xfrm>
        </p:spPr>
        <p:txBody>
          <a:bodyPr>
            <a:normAutofit/>
          </a:bodyPr>
          <a:lstStyle/>
          <a:p>
            <a:r>
              <a:rPr lang="kk-KZ" sz="2500" dirty="0">
                <a:effectLst/>
                <a:latin typeface="Times New Roman" panose="02020603050405020304" pitchFamily="18" charset="0"/>
                <a:ea typeface="Times New Roman" panose="02020603050405020304" pitchFamily="18" charset="0"/>
              </a:rPr>
              <a:t>Гормондардың құрылымы мен ерекшеліктері, қызметі. Гормондардың әсер ету механизмдері. Гипоталамус-гипофиз жүйесінің гормондары</a:t>
            </a:r>
            <a:r>
              <a:rPr lang="kk-KZ" sz="2500" dirty="0">
                <a:latin typeface="Times New Roman" panose="02020603050405020304" pitchFamily="18" charset="0"/>
                <a:ea typeface="Times New Roman" panose="02020603050405020304" pitchFamily="18" charset="0"/>
              </a:rPr>
              <a:t>,</a:t>
            </a:r>
            <a:r>
              <a:rPr lang="kk-KZ" sz="2500" dirty="0">
                <a:effectLst/>
                <a:latin typeface="Times New Roman" panose="02020603050405020304" pitchFamily="18" charset="0"/>
                <a:ea typeface="Times New Roman" panose="02020603050405020304" pitchFamily="18" charset="0"/>
              </a:rPr>
              <a:t> сілекей бездерінің эндокриндік қызметі.</a:t>
            </a:r>
            <a:br>
              <a:rPr lang="ru-KZ" sz="2500" dirty="0">
                <a:effectLst/>
                <a:latin typeface="Times New Roman" panose="02020603050405020304" pitchFamily="18" charset="0"/>
                <a:ea typeface="Times New Roman" panose="02020603050405020304" pitchFamily="18" charset="0"/>
              </a:rPr>
            </a:br>
            <a:endParaRPr lang="ru-KZ" sz="2500" dirty="0"/>
          </a:p>
        </p:txBody>
      </p:sp>
      <p:sp>
        <p:nvSpPr>
          <p:cNvPr id="3" name="Подзаголовок 2">
            <a:extLst>
              <a:ext uri="{FF2B5EF4-FFF2-40B4-BE49-F238E27FC236}">
                <a16:creationId xmlns:a16="http://schemas.microsoft.com/office/drawing/2014/main" id="{DEDBD25A-1529-15A5-DB7E-D97499883ED2}"/>
              </a:ext>
            </a:extLst>
          </p:cNvPr>
          <p:cNvSpPr>
            <a:spLocks noGrp="1"/>
          </p:cNvSpPr>
          <p:nvPr>
            <p:ph type="subTitle" idx="1"/>
          </p:nvPr>
        </p:nvSpPr>
        <p:spPr>
          <a:xfrm>
            <a:off x="1835233" y="3013746"/>
            <a:ext cx="8689976" cy="1078889"/>
          </a:xfrm>
        </p:spPr>
        <p:txBody>
          <a:bodyPr>
            <a:normAutofit/>
          </a:bodyPr>
          <a:lstStyle/>
          <a:p>
            <a:r>
              <a:rPr lang="kk-KZ">
                <a:solidFill>
                  <a:schemeClr val="tx1">
                    <a:lumMod val="50000"/>
                    <a:lumOff val="50000"/>
                  </a:schemeClr>
                </a:solidFill>
              </a:rPr>
              <a:t>6 дәріс</a:t>
            </a:r>
            <a:endParaRPr lang="ru-KZ">
              <a:solidFill>
                <a:schemeClr val="tx1">
                  <a:lumMod val="50000"/>
                  <a:lumOff val="50000"/>
                </a:schemeClr>
              </a:solidFill>
            </a:endParaRPr>
          </a:p>
        </p:txBody>
      </p:sp>
    </p:spTree>
    <p:extLst>
      <p:ext uri="{BB962C8B-B14F-4D97-AF65-F5344CB8AC3E}">
        <p14:creationId xmlns:p14="http://schemas.microsoft.com/office/powerpoint/2010/main" val="34580362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82EE918-4441-4B21-BBE0-5950C2393D1A}"/>
              </a:ext>
            </a:extLst>
          </p:cNvPr>
          <p:cNvSpPr>
            <a:spLocks noGrp="1" noChangeArrowheads="1"/>
          </p:cNvSpPr>
          <p:nvPr>
            <p:ph type="title"/>
          </p:nvPr>
        </p:nvSpPr>
        <p:spPr>
          <a:xfrm>
            <a:off x="3000376" y="333375"/>
            <a:ext cx="5616575" cy="287338"/>
          </a:xfrm>
        </p:spPr>
        <p:txBody>
          <a:bodyPr>
            <a:normAutofit fontScale="90000"/>
          </a:bodyPr>
          <a:lstStyle/>
          <a:p>
            <a:br>
              <a:rPr lang="ru-RU" altLang="ru-KZ" sz="2400" dirty="0">
                <a:latin typeface="Times New Roman" panose="02020603050405020304" pitchFamily="18" charset="0"/>
              </a:rPr>
            </a:br>
            <a:r>
              <a:rPr lang="ru-RU" altLang="ru-KZ" sz="2400" b="1" dirty="0" err="1">
                <a:latin typeface="Times New Roman" panose="02020603050405020304" pitchFamily="18" charset="0"/>
              </a:rPr>
              <a:t>Гормондардың</a:t>
            </a:r>
            <a:r>
              <a:rPr lang="ru-RU" altLang="ru-KZ" sz="2400" b="1" dirty="0">
                <a:latin typeface="Times New Roman" panose="02020603050405020304" pitchFamily="18" charset="0"/>
              </a:rPr>
              <a:t> </a:t>
            </a:r>
            <a:r>
              <a:rPr lang="ru-RU" altLang="ru-KZ" sz="2400" b="1" dirty="0" err="1">
                <a:latin typeface="Times New Roman" panose="02020603050405020304" pitchFamily="18" charset="0"/>
              </a:rPr>
              <a:t>әсер</a:t>
            </a:r>
            <a:r>
              <a:rPr lang="ru-RU" altLang="ru-KZ" sz="2400" b="1" dirty="0">
                <a:latin typeface="Times New Roman" panose="02020603050405020304" pitchFamily="18" charset="0"/>
              </a:rPr>
              <a:t> </a:t>
            </a:r>
            <a:r>
              <a:rPr lang="ru-RU" altLang="ru-KZ" sz="2400" b="1" dirty="0" err="1">
                <a:latin typeface="Times New Roman" panose="02020603050405020304" pitchFamily="18" charset="0"/>
              </a:rPr>
              <a:t>ету</a:t>
            </a:r>
            <a:r>
              <a:rPr lang="ru-RU" altLang="ru-KZ" sz="2400" b="1" dirty="0">
                <a:latin typeface="Times New Roman" panose="02020603050405020304" pitchFamily="18" charset="0"/>
              </a:rPr>
              <a:t> </a:t>
            </a:r>
            <a:r>
              <a:rPr lang="ru-RU" altLang="ru-KZ" sz="2400" b="1" dirty="0" err="1">
                <a:latin typeface="Times New Roman" panose="02020603050405020304" pitchFamily="18" charset="0"/>
              </a:rPr>
              <a:t>механизмі</a:t>
            </a:r>
            <a:br>
              <a:rPr lang="ru-RU" altLang="ru-KZ" sz="2400" dirty="0"/>
            </a:br>
            <a:endParaRPr lang="ru-RU" altLang="ru-KZ" sz="2400" dirty="0"/>
          </a:p>
        </p:txBody>
      </p:sp>
      <p:pic>
        <p:nvPicPr>
          <p:cNvPr id="5126" name="Picture 6">
            <a:extLst>
              <a:ext uri="{FF2B5EF4-FFF2-40B4-BE49-F238E27FC236}">
                <a16:creationId xmlns:a16="http://schemas.microsoft.com/office/drawing/2014/main" id="{01D42E00-C98C-B5A3-81DD-1C82C10F3DB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74825" y="765175"/>
            <a:ext cx="7290517" cy="1728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Rectangle 5">
            <a:extLst>
              <a:ext uri="{FF2B5EF4-FFF2-40B4-BE49-F238E27FC236}">
                <a16:creationId xmlns:a16="http://schemas.microsoft.com/office/drawing/2014/main" id="{25BBD33D-24A9-594A-3244-77293FE06E76}"/>
              </a:ext>
            </a:extLst>
          </p:cNvPr>
          <p:cNvSpPr>
            <a:spLocks noGrp="1" noChangeArrowheads="1"/>
          </p:cNvSpPr>
          <p:nvPr>
            <p:ph type="body" sz="half" idx="2"/>
          </p:nvPr>
        </p:nvSpPr>
        <p:spPr>
          <a:xfrm>
            <a:off x="1774825" y="2802194"/>
            <a:ext cx="8642350" cy="3795457"/>
          </a:xfrm>
        </p:spPr>
        <p:txBody>
          <a:bodyPr>
            <a:normAutofit fontScale="92500" lnSpcReduction="10000"/>
          </a:bodyPr>
          <a:lstStyle/>
          <a:p>
            <a:pPr>
              <a:lnSpc>
                <a:spcPct val="80000"/>
              </a:lnSpc>
            </a:pPr>
            <a:r>
              <a:rPr lang="ru-RU" altLang="ru-KZ" sz="2400" dirty="0" err="1">
                <a:solidFill>
                  <a:schemeClr val="accent2">
                    <a:lumMod val="50000"/>
                  </a:schemeClr>
                </a:solidFill>
                <a:latin typeface="Times New Roman" panose="02020603050405020304" pitchFamily="18" charset="0"/>
              </a:rPr>
              <a:t>Қанға</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қосылған</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гормондардың</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әсері</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іс</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жүзінде</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зат</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алмасуда</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барлық</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жағына</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бірдей</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таралады</a:t>
            </a:r>
            <a:r>
              <a:rPr lang="ru-RU" altLang="ru-KZ" sz="2400" dirty="0">
                <a:solidFill>
                  <a:schemeClr val="accent2">
                    <a:lumMod val="50000"/>
                  </a:schemeClr>
                </a:solidFill>
                <a:latin typeface="Times New Roman" panose="02020603050405020304" pitchFamily="18" charset="0"/>
              </a:rPr>
              <a:t>. </a:t>
            </a:r>
          </a:p>
          <a:p>
            <a:pPr>
              <a:lnSpc>
                <a:spcPct val="80000"/>
              </a:lnSpc>
            </a:pPr>
            <a:r>
              <a:rPr lang="ru-RU" altLang="ru-KZ" sz="2400" dirty="0">
                <a:solidFill>
                  <a:schemeClr val="accent2">
                    <a:lumMod val="50000"/>
                  </a:schemeClr>
                </a:solidFill>
                <a:latin typeface="Times New Roman" panose="02020603050405020304" pitchFamily="18" charset="0"/>
              </a:rPr>
              <a:t>Гормон </a:t>
            </a:r>
            <a:r>
              <a:rPr lang="ru-RU" altLang="ru-KZ" sz="2400" dirty="0" err="1">
                <a:solidFill>
                  <a:schemeClr val="accent2">
                    <a:lumMod val="50000"/>
                  </a:schemeClr>
                </a:solidFill>
                <a:latin typeface="Times New Roman" panose="02020603050405020304" pitchFamily="18" charset="0"/>
              </a:rPr>
              <a:t>әсерін</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іске</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асыратын</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нысана</a:t>
            </a:r>
            <a:r>
              <a:rPr lang="en-US" altLang="ru-KZ" sz="2400" dirty="0">
                <a:solidFill>
                  <a:schemeClr val="accent2">
                    <a:lumMod val="50000"/>
                  </a:schemeClr>
                </a:solidFill>
                <a:latin typeface="Times New Roman" panose="02020603050405020304" pitchFamily="18" charset="0"/>
              </a:rPr>
              <a:t>-</a:t>
            </a:r>
            <a:r>
              <a:rPr lang="ru-RU" altLang="ru-KZ" sz="2400" dirty="0">
                <a:solidFill>
                  <a:schemeClr val="accent2">
                    <a:lumMod val="50000"/>
                  </a:schemeClr>
                </a:solidFill>
                <a:latin typeface="Times New Roman" panose="02020603050405020304" pitchFamily="18" charset="0"/>
              </a:rPr>
              <a:t> </a:t>
            </a:r>
            <a:r>
              <a:rPr lang="ru-RU" altLang="ru-KZ" sz="2400" dirty="0" err="1">
                <a:solidFill>
                  <a:schemeClr val="accent2">
                    <a:lumMod val="50000"/>
                  </a:schemeClr>
                </a:solidFill>
                <a:latin typeface="Times New Roman" panose="02020603050405020304" pitchFamily="18" charset="0"/>
              </a:rPr>
              <a:t>жасушасын</a:t>
            </a:r>
            <a:r>
              <a:rPr lang="en-US" altLang="ru-KZ" sz="2400" dirty="0">
                <a:solidFill>
                  <a:schemeClr val="accent2">
                    <a:lumMod val="50000"/>
                  </a:schemeClr>
                </a:solidFill>
                <a:latin typeface="Times New Roman" panose="02020603050405020304" pitchFamily="18" charset="0"/>
              </a:rPr>
              <a:t> </a:t>
            </a:r>
            <a:r>
              <a:rPr lang="kk-KZ" altLang="ru-KZ" sz="2400" dirty="0">
                <a:solidFill>
                  <a:schemeClr val="accent2">
                    <a:lumMod val="50000"/>
                  </a:schemeClr>
                </a:solidFill>
                <a:latin typeface="Times New Roman" panose="02020603050405020304" pitchFamily="18" charset="0"/>
              </a:rPr>
              <a:t>білуі тиіс. Гормондар танитын жасуша компоненті рецептор деп аталады.</a:t>
            </a:r>
          </a:p>
          <a:p>
            <a:pPr>
              <a:lnSpc>
                <a:spcPct val="80000"/>
              </a:lnSpc>
            </a:pPr>
            <a:r>
              <a:rPr lang="kk-KZ" altLang="ru-KZ" sz="2400" dirty="0">
                <a:solidFill>
                  <a:schemeClr val="accent2">
                    <a:lumMod val="50000"/>
                  </a:schemeClr>
                </a:solidFill>
                <a:latin typeface="Times New Roman" panose="02020603050405020304" pitchFamily="18" charset="0"/>
              </a:rPr>
              <a:t>Рецептор гормондарды байданыстыратын ақуыз. </a:t>
            </a:r>
          </a:p>
          <a:p>
            <a:pPr>
              <a:lnSpc>
                <a:spcPct val="80000"/>
              </a:lnSpc>
            </a:pPr>
            <a:r>
              <a:rPr lang="kk-KZ" altLang="ru-KZ" sz="2400" dirty="0">
                <a:solidFill>
                  <a:schemeClr val="accent2">
                    <a:lumMod val="50000"/>
                  </a:schemeClr>
                </a:solidFill>
                <a:latin typeface="Times New Roman" panose="02020603050405020304" pitchFamily="18" charset="0"/>
              </a:rPr>
              <a:t>Активтену үшін гормон молекулалары мен олардың сәйкестігі “құлыпқа дәл келген кілт” тәрізді, субстраттың ферменттің активті центріне “үйлесе алғандай” болуы керек. </a:t>
            </a:r>
          </a:p>
          <a:p>
            <a:pPr>
              <a:lnSpc>
                <a:spcPct val="80000"/>
              </a:lnSpc>
            </a:pPr>
            <a:r>
              <a:rPr lang="kk-KZ" altLang="ru-KZ" sz="2400" dirty="0">
                <a:solidFill>
                  <a:schemeClr val="accent2">
                    <a:lumMod val="50000"/>
                  </a:schemeClr>
                </a:solidFill>
                <a:latin typeface="Times New Roman" panose="02020603050405020304" pitchFamily="18" charset="0"/>
              </a:rPr>
              <a:t>Әрбір гормонның өздерінің меншікті рецепторлары болады. Әр рецептор гормонның бір молекуласын қайтымды байланыстыра алады.</a:t>
            </a:r>
            <a:endParaRPr lang="ru-RU" altLang="ru-KZ" sz="2400" dirty="0">
              <a:solidFill>
                <a:schemeClr val="accent2">
                  <a:lumMod val="50000"/>
                </a:schemeClr>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Horizontal)">
                                      <p:cBhvr>
                                        <p:cTn id="7" dur="500"/>
                                        <p:tgtEl>
                                          <p:spTgt spid="5122"/>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5125">
                                            <p:txEl>
                                              <p:pRg st="0" end="0"/>
                                            </p:txEl>
                                          </p:spTgt>
                                        </p:tgtEl>
                                        <p:attrNameLst>
                                          <p:attrName>style.visibility</p:attrName>
                                        </p:attrNameLst>
                                      </p:cBhvr>
                                      <p:to>
                                        <p:strVal val="visible"/>
                                      </p:to>
                                    </p:set>
                                    <p:animEffect transition="in" filter="diamond(in)">
                                      <p:cBhvr>
                                        <p:cTn id="11" dur="2000"/>
                                        <p:tgtEl>
                                          <p:spTgt spid="5125">
                                            <p:txEl>
                                              <p:pRg st="0" end="0"/>
                                            </p:txEl>
                                          </p:spTgt>
                                        </p:tgtEl>
                                      </p:cBhvr>
                                    </p:animEffect>
                                  </p:childTnLst>
                                </p:cTn>
                              </p:par>
                            </p:childTnLst>
                          </p:cTn>
                        </p:par>
                        <p:par>
                          <p:cTn id="12" fill="hold" nodeType="afterGroup">
                            <p:stCondLst>
                              <p:cond delay="2500"/>
                            </p:stCondLst>
                            <p:childTnLst>
                              <p:par>
                                <p:cTn id="13" presetID="8" presetClass="entr" presetSubtype="16" fill="hold" nodeType="afterEffect">
                                  <p:stCondLst>
                                    <p:cond delay="0"/>
                                  </p:stCondLst>
                                  <p:childTnLst>
                                    <p:set>
                                      <p:cBhvr>
                                        <p:cTn id="14" dur="1" fill="hold">
                                          <p:stCondLst>
                                            <p:cond delay="0"/>
                                          </p:stCondLst>
                                        </p:cTn>
                                        <p:tgtEl>
                                          <p:spTgt spid="5125">
                                            <p:txEl>
                                              <p:pRg st="1" end="1"/>
                                            </p:txEl>
                                          </p:spTgt>
                                        </p:tgtEl>
                                        <p:attrNameLst>
                                          <p:attrName>style.visibility</p:attrName>
                                        </p:attrNameLst>
                                      </p:cBhvr>
                                      <p:to>
                                        <p:strVal val="visible"/>
                                      </p:to>
                                    </p:set>
                                    <p:animEffect transition="in" filter="diamond(in)">
                                      <p:cBhvr>
                                        <p:cTn id="15" dur="2000"/>
                                        <p:tgtEl>
                                          <p:spTgt spid="5125">
                                            <p:txEl>
                                              <p:pRg st="1" end="1"/>
                                            </p:txEl>
                                          </p:spTgt>
                                        </p:tgtEl>
                                      </p:cBhvr>
                                    </p:animEffect>
                                  </p:childTnLst>
                                </p:cTn>
                              </p:par>
                            </p:childTnLst>
                          </p:cTn>
                        </p:par>
                        <p:par>
                          <p:cTn id="16" fill="hold" nodeType="afterGroup">
                            <p:stCondLst>
                              <p:cond delay="4500"/>
                            </p:stCondLst>
                            <p:childTnLst>
                              <p:par>
                                <p:cTn id="17" presetID="8" presetClass="entr" presetSubtype="16" fill="hold" nodeType="afterEffect">
                                  <p:stCondLst>
                                    <p:cond delay="0"/>
                                  </p:stCondLst>
                                  <p:childTnLst>
                                    <p:set>
                                      <p:cBhvr>
                                        <p:cTn id="18" dur="1" fill="hold">
                                          <p:stCondLst>
                                            <p:cond delay="0"/>
                                          </p:stCondLst>
                                        </p:cTn>
                                        <p:tgtEl>
                                          <p:spTgt spid="5125">
                                            <p:txEl>
                                              <p:pRg st="2" end="2"/>
                                            </p:txEl>
                                          </p:spTgt>
                                        </p:tgtEl>
                                        <p:attrNameLst>
                                          <p:attrName>style.visibility</p:attrName>
                                        </p:attrNameLst>
                                      </p:cBhvr>
                                      <p:to>
                                        <p:strVal val="visible"/>
                                      </p:to>
                                    </p:set>
                                    <p:animEffect transition="in" filter="diamond(in)">
                                      <p:cBhvr>
                                        <p:cTn id="19" dur="2000"/>
                                        <p:tgtEl>
                                          <p:spTgt spid="5125">
                                            <p:txEl>
                                              <p:pRg st="2" end="2"/>
                                            </p:txEl>
                                          </p:spTgt>
                                        </p:tgtEl>
                                      </p:cBhvr>
                                    </p:animEffect>
                                  </p:childTnLst>
                                </p:cTn>
                              </p:par>
                            </p:childTnLst>
                          </p:cTn>
                        </p:par>
                        <p:par>
                          <p:cTn id="20" fill="hold" nodeType="afterGroup">
                            <p:stCondLst>
                              <p:cond delay="6500"/>
                            </p:stCondLst>
                            <p:childTnLst>
                              <p:par>
                                <p:cTn id="21" presetID="8" presetClass="entr" presetSubtype="16" fill="hold" nodeType="afterEffect">
                                  <p:stCondLst>
                                    <p:cond delay="0"/>
                                  </p:stCondLst>
                                  <p:childTnLst>
                                    <p:set>
                                      <p:cBhvr>
                                        <p:cTn id="22" dur="1" fill="hold">
                                          <p:stCondLst>
                                            <p:cond delay="0"/>
                                          </p:stCondLst>
                                        </p:cTn>
                                        <p:tgtEl>
                                          <p:spTgt spid="5125">
                                            <p:txEl>
                                              <p:pRg st="3" end="3"/>
                                            </p:txEl>
                                          </p:spTgt>
                                        </p:tgtEl>
                                        <p:attrNameLst>
                                          <p:attrName>style.visibility</p:attrName>
                                        </p:attrNameLst>
                                      </p:cBhvr>
                                      <p:to>
                                        <p:strVal val="visible"/>
                                      </p:to>
                                    </p:set>
                                    <p:animEffect transition="in" filter="diamond(in)">
                                      <p:cBhvr>
                                        <p:cTn id="23" dur="2000"/>
                                        <p:tgtEl>
                                          <p:spTgt spid="5125">
                                            <p:txEl>
                                              <p:pRg st="3" end="3"/>
                                            </p:txEl>
                                          </p:spTgt>
                                        </p:tgtEl>
                                      </p:cBhvr>
                                    </p:animEffect>
                                  </p:childTnLst>
                                </p:cTn>
                              </p:par>
                            </p:childTnLst>
                          </p:cTn>
                        </p:par>
                        <p:par>
                          <p:cTn id="24" fill="hold" nodeType="afterGroup">
                            <p:stCondLst>
                              <p:cond delay="8500"/>
                            </p:stCondLst>
                            <p:childTnLst>
                              <p:par>
                                <p:cTn id="25" presetID="8" presetClass="entr" presetSubtype="16" fill="hold" nodeType="afterEffect">
                                  <p:stCondLst>
                                    <p:cond delay="0"/>
                                  </p:stCondLst>
                                  <p:childTnLst>
                                    <p:set>
                                      <p:cBhvr>
                                        <p:cTn id="26" dur="1" fill="hold">
                                          <p:stCondLst>
                                            <p:cond delay="0"/>
                                          </p:stCondLst>
                                        </p:cTn>
                                        <p:tgtEl>
                                          <p:spTgt spid="5125">
                                            <p:txEl>
                                              <p:pRg st="4" end="4"/>
                                            </p:txEl>
                                          </p:spTgt>
                                        </p:tgtEl>
                                        <p:attrNameLst>
                                          <p:attrName>style.visibility</p:attrName>
                                        </p:attrNameLst>
                                      </p:cBhvr>
                                      <p:to>
                                        <p:strVal val="visible"/>
                                      </p:to>
                                    </p:set>
                                    <p:animEffect transition="in" filter="diamond(in)">
                                      <p:cBhvr>
                                        <p:cTn id="27" dur="2000"/>
                                        <p:tgtEl>
                                          <p:spTgt spid="51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B8B4215-248E-CFBC-30B7-CA8335942265}"/>
              </a:ext>
            </a:extLst>
          </p:cNvPr>
          <p:cNvSpPr>
            <a:spLocks noGrp="1" noChangeArrowheads="1"/>
          </p:cNvSpPr>
          <p:nvPr>
            <p:ph type="title"/>
          </p:nvPr>
        </p:nvSpPr>
        <p:spPr>
          <a:xfrm>
            <a:off x="3503614" y="403226"/>
            <a:ext cx="5976937" cy="504825"/>
          </a:xfrm>
        </p:spPr>
        <p:txBody>
          <a:bodyPr>
            <a:normAutofit fontScale="90000"/>
          </a:bodyPr>
          <a:lstStyle/>
          <a:p>
            <a:r>
              <a:rPr lang="ru-RU" altLang="ru-KZ" sz="3200" b="1">
                <a:latin typeface="Times New Roman" panose="02020603050405020304" pitchFamily="18" charset="0"/>
              </a:rPr>
              <a:t>Гормондардың әсер ету түрлері</a:t>
            </a:r>
          </a:p>
        </p:txBody>
      </p:sp>
      <p:sp>
        <p:nvSpPr>
          <p:cNvPr id="7171" name="Rectangle 3">
            <a:extLst>
              <a:ext uri="{FF2B5EF4-FFF2-40B4-BE49-F238E27FC236}">
                <a16:creationId xmlns:a16="http://schemas.microsoft.com/office/drawing/2014/main" id="{E64927F7-6651-3872-97DE-31EB00C2CE66}"/>
              </a:ext>
            </a:extLst>
          </p:cNvPr>
          <p:cNvSpPr>
            <a:spLocks noGrp="1" noChangeArrowheads="1"/>
          </p:cNvSpPr>
          <p:nvPr>
            <p:ph idx="1"/>
          </p:nvPr>
        </p:nvSpPr>
        <p:spPr>
          <a:xfrm>
            <a:off x="1847851" y="1412875"/>
            <a:ext cx="8640763" cy="3384550"/>
          </a:xfrm>
        </p:spPr>
        <p:txBody>
          <a:bodyPr/>
          <a:lstStyle/>
          <a:p>
            <a:r>
              <a:rPr lang="ru-RU" altLang="ru-KZ" b="1">
                <a:latin typeface="Times New Roman" panose="02020603050405020304" pitchFamily="18" charset="0"/>
              </a:rPr>
              <a:t>Мембраналық </a:t>
            </a:r>
            <a:r>
              <a:rPr lang="ru-RU" altLang="ru-KZ">
                <a:latin typeface="Times New Roman" panose="02020603050405020304" pitchFamily="18" charset="0"/>
              </a:rPr>
              <a:t>(адреналин, глюкагон, кальцитонин, паратгормон, гипофиз гормондары және т.б.)</a:t>
            </a:r>
          </a:p>
          <a:p>
            <a:r>
              <a:rPr lang="ru-RU" altLang="ru-KZ" b="1">
                <a:latin typeface="Times New Roman" panose="02020603050405020304" pitchFamily="18" charset="0"/>
              </a:rPr>
              <a:t>Мембрана</a:t>
            </a:r>
            <a:r>
              <a:rPr lang="en-US" altLang="ru-KZ" b="1">
                <a:latin typeface="Times New Roman" panose="02020603050405020304" pitchFamily="18" charset="0"/>
              </a:rPr>
              <a:t>-</a:t>
            </a:r>
            <a:r>
              <a:rPr lang="kk-KZ" altLang="ru-KZ" b="1">
                <a:latin typeface="Times New Roman" panose="02020603050405020304" pitchFamily="18" charset="0"/>
              </a:rPr>
              <a:t>жасушалық</a:t>
            </a:r>
            <a:endParaRPr lang="ru-RU" altLang="ru-KZ">
              <a:latin typeface="Times New Roman" panose="02020603050405020304" pitchFamily="18" charset="0"/>
            </a:endParaRPr>
          </a:p>
          <a:p>
            <a:r>
              <a:rPr lang="ru-RU" altLang="ru-KZ" b="1">
                <a:latin typeface="Times New Roman" panose="02020603050405020304" pitchFamily="18" charset="0"/>
              </a:rPr>
              <a:t>Цитоплазмалық </a:t>
            </a:r>
            <a:r>
              <a:rPr lang="ru-RU" altLang="ru-KZ">
                <a:latin typeface="Times New Roman" panose="02020603050405020304" pitchFamily="18" charset="0"/>
              </a:rPr>
              <a:t>(стероидты гормондар)</a:t>
            </a:r>
          </a:p>
          <a:p>
            <a:r>
              <a:rPr lang="ru-RU" altLang="ru-KZ" b="1">
                <a:latin typeface="Times New Roman" panose="02020603050405020304" pitchFamily="18" charset="0"/>
              </a:rPr>
              <a:t>Аралас</a:t>
            </a:r>
            <a:r>
              <a:rPr lang="ru-RU" altLang="ru-KZ">
                <a:latin typeface="Times New Roman" panose="02020603050405020304" pitchFamily="18" charset="0"/>
              </a:rPr>
              <a:t>(йодтиронин гормондары)</a:t>
            </a:r>
          </a:p>
        </p:txBody>
      </p:sp>
      <p:pic>
        <p:nvPicPr>
          <p:cNvPr id="9218" name="Picture 2">
            <a:extLst>
              <a:ext uri="{FF2B5EF4-FFF2-40B4-BE49-F238E27FC236}">
                <a16:creationId xmlns:a16="http://schemas.microsoft.com/office/drawing/2014/main" id="{D8BA69DC-CC6A-F634-C716-5725E07F3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393" y="3770188"/>
            <a:ext cx="6983157" cy="2825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anim calcmode="lin" valueType="num">
                                      <p:cBhvr>
                                        <p:cTn id="8" dur="500" fill="hold"/>
                                        <p:tgtEl>
                                          <p:spTgt spid="7170"/>
                                        </p:tgtEl>
                                        <p:attrNameLst>
                                          <p:attrName>ppt_w</p:attrName>
                                        </p:attrNameLst>
                                      </p:cBhvr>
                                      <p:tavLst>
                                        <p:tav tm="0" fmla="#ppt_w*sin(2.5*pi*$)">
                                          <p:val>
                                            <p:fltVal val="0"/>
                                          </p:val>
                                        </p:tav>
                                        <p:tav tm="100000">
                                          <p:val>
                                            <p:fltVal val="1"/>
                                          </p:val>
                                        </p:tav>
                                      </p:tavLst>
                                    </p:anim>
                                    <p:anim calcmode="lin" valueType="num">
                                      <p:cBhvr>
                                        <p:cTn id="9" dur="500" fill="hold"/>
                                        <p:tgtEl>
                                          <p:spTgt spid="7170"/>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750"/>
                            </p:stCondLst>
                            <p:childTnLst>
                              <p:par>
                                <p:cTn id="11" presetID="37" presetClass="entr" presetSubtype="0" fill="hold" grpId="0" nodeType="after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fade">
                                      <p:cBhvr>
                                        <p:cTn id="13" dur="1000"/>
                                        <p:tgtEl>
                                          <p:spTgt spid="7171">
                                            <p:txEl>
                                              <p:pRg st="0" end="0"/>
                                            </p:txEl>
                                          </p:spTgt>
                                        </p:tgtEl>
                                      </p:cBhvr>
                                    </p:animEffect>
                                    <p:anim calcmode="lin" valueType="num">
                                      <p:cBhvr>
                                        <p:cTn id="14"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171">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171">
                                            <p:txEl>
                                              <p:pRg st="0" end="0"/>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750"/>
                            </p:stCondLst>
                            <p:childTnLst>
                              <p:par>
                                <p:cTn id="18" presetID="37" presetClass="entr" presetSubtype="0" fill="hold" grpId="0" nodeType="afterEffect">
                                  <p:stCondLst>
                                    <p:cond delay="0"/>
                                  </p:stCondLst>
                                  <p:childTnLst>
                                    <p:set>
                                      <p:cBhvr>
                                        <p:cTn id="19" dur="1" fill="hold">
                                          <p:stCondLst>
                                            <p:cond delay="0"/>
                                          </p:stCondLst>
                                        </p:cTn>
                                        <p:tgtEl>
                                          <p:spTgt spid="7171">
                                            <p:txEl>
                                              <p:pRg st="1" end="1"/>
                                            </p:txEl>
                                          </p:spTgt>
                                        </p:tgtEl>
                                        <p:attrNameLst>
                                          <p:attrName>style.visibility</p:attrName>
                                        </p:attrNameLst>
                                      </p:cBhvr>
                                      <p:to>
                                        <p:strVal val="visible"/>
                                      </p:to>
                                    </p:set>
                                    <p:animEffect transition="in" filter="fade">
                                      <p:cBhvr>
                                        <p:cTn id="20" dur="1000"/>
                                        <p:tgtEl>
                                          <p:spTgt spid="7171">
                                            <p:txEl>
                                              <p:pRg st="1" end="1"/>
                                            </p:txEl>
                                          </p:spTgt>
                                        </p:tgtEl>
                                      </p:cBhvr>
                                    </p:animEffect>
                                    <p:anim calcmode="lin" valueType="num">
                                      <p:cBhvr>
                                        <p:cTn id="21"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7171">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171">
                                            <p:txEl>
                                              <p:pRg st="1" end="1"/>
                                            </p:txEl>
                                          </p:spTgt>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3750"/>
                            </p:stCondLst>
                            <p:childTnLst>
                              <p:par>
                                <p:cTn id="25" presetID="37" presetClass="entr" presetSubtype="0" fill="hold" grpId="0" nodeType="afterEffect">
                                  <p:stCondLst>
                                    <p:cond delay="0"/>
                                  </p:stCondLst>
                                  <p:childTnLst>
                                    <p:set>
                                      <p:cBhvr>
                                        <p:cTn id="26" dur="1" fill="hold">
                                          <p:stCondLst>
                                            <p:cond delay="0"/>
                                          </p:stCondLst>
                                        </p:cTn>
                                        <p:tgtEl>
                                          <p:spTgt spid="7171">
                                            <p:txEl>
                                              <p:pRg st="2" end="2"/>
                                            </p:txEl>
                                          </p:spTgt>
                                        </p:tgtEl>
                                        <p:attrNameLst>
                                          <p:attrName>style.visibility</p:attrName>
                                        </p:attrNameLst>
                                      </p:cBhvr>
                                      <p:to>
                                        <p:strVal val="visible"/>
                                      </p:to>
                                    </p:set>
                                    <p:animEffect transition="in" filter="fade">
                                      <p:cBhvr>
                                        <p:cTn id="27" dur="1000"/>
                                        <p:tgtEl>
                                          <p:spTgt spid="7171">
                                            <p:txEl>
                                              <p:pRg st="2" end="2"/>
                                            </p:txEl>
                                          </p:spTgt>
                                        </p:tgtEl>
                                      </p:cBhvr>
                                    </p:animEffect>
                                    <p:anim calcmode="lin" valueType="num">
                                      <p:cBhvr>
                                        <p:cTn id="2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717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171">
                                            <p:txEl>
                                              <p:pRg st="2" end="2"/>
                                            </p:txEl>
                                          </p:spTgt>
                                        </p:tgtEl>
                                        <p:attrNameLst>
                                          <p:attrName>ppt_y</p:attrName>
                                        </p:attrNameLst>
                                      </p:cBhvr>
                                      <p:tavLst>
                                        <p:tav tm="0">
                                          <p:val>
                                            <p:strVal val="#ppt_y-.03"/>
                                          </p:val>
                                        </p:tav>
                                        <p:tav tm="100000">
                                          <p:val>
                                            <p:strVal val="#ppt_y"/>
                                          </p:val>
                                        </p:tav>
                                      </p:tavLst>
                                    </p:anim>
                                  </p:childTnLst>
                                </p:cTn>
                              </p:par>
                            </p:childTnLst>
                          </p:cTn>
                        </p:par>
                        <p:par>
                          <p:cTn id="31" fill="hold" nodeType="afterGroup">
                            <p:stCondLst>
                              <p:cond delay="4750"/>
                            </p:stCondLst>
                            <p:childTnLst>
                              <p:par>
                                <p:cTn id="32" presetID="37" presetClass="entr" presetSubtype="0" fill="hold" grpId="0" nodeType="afterEffect">
                                  <p:stCondLst>
                                    <p:cond delay="0"/>
                                  </p:stCondLst>
                                  <p:childTnLst>
                                    <p:set>
                                      <p:cBhvr>
                                        <p:cTn id="33" dur="1" fill="hold">
                                          <p:stCondLst>
                                            <p:cond delay="0"/>
                                          </p:stCondLst>
                                        </p:cTn>
                                        <p:tgtEl>
                                          <p:spTgt spid="7171">
                                            <p:txEl>
                                              <p:pRg st="3" end="3"/>
                                            </p:txEl>
                                          </p:spTgt>
                                        </p:tgtEl>
                                        <p:attrNameLst>
                                          <p:attrName>style.visibility</p:attrName>
                                        </p:attrNameLst>
                                      </p:cBhvr>
                                      <p:to>
                                        <p:strVal val="visible"/>
                                      </p:to>
                                    </p:set>
                                    <p:animEffect transition="in" filter="fade">
                                      <p:cBhvr>
                                        <p:cTn id="34" dur="1000"/>
                                        <p:tgtEl>
                                          <p:spTgt spid="7171">
                                            <p:txEl>
                                              <p:pRg st="3" end="3"/>
                                            </p:txEl>
                                          </p:spTgt>
                                        </p:tgtEl>
                                      </p:cBhvr>
                                    </p:animEffect>
                                    <p:anim calcmode="lin" valueType="num">
                                      <p:cBhvr>
                                        <p:cTn id="3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7171">
                                            <p:txEl>
                                              <p:pRg st="3" end="3"/>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17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8561F4E-F2E8-925F-C895-5CE41028F88C}"/>
              </a:ext>
            </a:extLst>
          </p:cNvPr>
          <p:cNvSpPr>
            <a:spLocks noGrp="1" noChangeArrowheads="1"/>
          </p:cNvSpPr>
          <p:nvPr>
            <p:ph type="title"/>
          </p:nvPr>
        </p:nvSpPr>
        <p:spPr>
          <a:xfrm>
            <a:off x="2190750" y="274639"/>
            <a:ext cx="7462838" cy="712787"/>
          </a:xfrm>
        </p:spPr>
        <p:txBody>
          <a:bodyPr>
            <a:normAutofit fontScale="90000"/>
          </a:bodyPr>
          <a:lstStyle/>
          <a:p>
            <a:r>
              <a:rPr lang="ru-RU" altLang="ru-KZ" sz="3200" b="1" dirty="0" err="1">
                <a:latin typeface="Times New Roman" panose="02020603050405020304" pitchFamily="18" charset="0"/>
              </a:rPr>
              <a:t>Гормондардың</a:t>
            </a:r>
            <a:r>
              <a:rPr lang="ru-RU" altLang="ru-KZ" sz="3200" b="1" dirty="0">
                <a:latin typeface="Times New Roman" panose="02020603050405020304" pitchFamily="18" charset="0"/>
              </a:rPr>
              <a:t> </a:t>
            </a:r>
            <a:r>
              <a:rPr lang="ru-RU" altLang="ru-KZ" sz="3200" b="1" dirty="0" err="1">
                <a:latin typeface="Times New Roman" panose="02020603050405020304" pitchFamily="18" charset="0"/>
              </a:rPr>
              <a:t>физиологиялық</a:t>
            </a:r>
            <a:br>
              <a:rPr lang="ru-RU" altLang="ru-KZ" sz="3200" b="1" dirty="0">
                <a:latin typeface="Times New Roman" panose="02020603050405020304" pitchFamily="18" charset="0"/>
              </a:rPr>
            </a:br>
            <a:r>
              <a:rPr lang="ru-RU" altLang="ru-KZ" sz="3200" b="1" dirty="0" err="1">
                <a:latin typeface="Times New Roman" panose="02020603050405020304" pitchFamily="18" charset="0"/>
              </a:rPr>
              <a:t>қызметтері</a:t>
            </a:r>
            <a:r>
              <a:rPr lang="ru-RU" altLang="ru-KZ" sz="3200" b="1" dirty="0">
                <a:latin typeface="Times New Roman" panose="02020603050405020304" pitchFamily="18" charset="0"/>
              </a:rPr>
              <a:t> </a:t>
            </a:r>
            <a:r>
              <a:rPr lang="ru-RU" altLang="ru-KZ" sz="3200" b="1" dirty="0" err="1">
                <a:latin typeface="Times New Roman" panose="02020603050405020304" pitchFamily="18" charset="0"/>
              </a:rPr>
              <a:t>мынаған</a:t>
            </a:r>
            <a:r>
              <a:rPr lang="ru-RU" altLang="ru-KZ" sz="3200" b="1" dirty="0">
                <a:latin typeface="Times New Roman" panose="02020603050405020304" pitchFamily="18" charset="0"/>
              </a:rPr>
              <a:t> </a:t>
            </a:r>
            <a:r>
              <a:rPr lang="ru-RU" altLang="ru-KZ" sz="3200" b="1" dirty="0" err="1">
                <a:latin typeface="Times New Roman" panose="02020603050405020304" pitchFamily="18" charset="0"/>
              </a:rPr>
              <a:t>бағытталған</a:t>
            </a:r>
            <a:r>
              <a:rPr lang="ru-RU" altLang="ru-KZ" sz="3200" dirty="0">
                <a:latin typeface="Times New Roman" panose="02020603050405020304" pitchFamily="18" charset="0"/>
              </a:rPr>
              <a:t>:</a:t>
            </a:r>
            <a:r>
              <a:rPr lang="ru-RU" altLang="ru-KZ" sz="4000" dirty="0"/>
              <a:t> </a:t>
            </a:r>
          </a:p>
        </p:txBody>
      </p:sp>
      <p:graphicFrame>
        <p:nvGraphicFramePr>
          <p:cNvPr id="2" name="Объект 1">
            <a:extLst>
              <a:ext uri="{FF2B5EF4-FFF2-40B4-BE49-F238E27FC236}">
                <a16:creationId xmlns:a16="http://schemas.microsoft.com/office/drawing/2014/main" id="{334DE49D-DCE7-BAFB-851E-92E5501C14A2}"/>
              </a:ext>
            </a:extLst>
          </p:cNvPr>
          <p:cNvGraphicFramePr>
            <a:graphicFrameLocks noGrp="1"/>
          </p:cNvGraphicFramePr>
          <p:nvPr>
            <p:ph idx="1"/>
            <p:extLst>
              <p:ext uri="{D42A27DB-BD31-4B8C-83A1-F6EECF244321}">
                <p14:modId xmlns:p14="http://schemas.microsoft.com/office/powerpoint/2010/main" val="2215636884"/>
              </p:ext>
            </p:extLst>
          </p:nvPr>
        </p:nvGraphicFramePr>
        <p:xfrm>
          <a:off x="1774825" y="1412875"/>
          <a:ext cx="864235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4"/>
                                        </p:tgtEl>
                                        <p:attrNameLst>
                                          <p:attrName>ppt_w</p:attrName>
                                        </p:attrNameLst>
                                      </p:cBhvr>
                                      <p:tavLst>
                                        <p:tav tm="0">
                                          <p:val>
                                            <p:strVal val="#ppt_w*.05"/>
                                          </p:val>
                                        </p:tav>
                                        <p:tav tm="100000">
                                          <p:val>
                                            <p:strVal val="#ppt_w"/>
                                          </p:val>
                                        </p:tav>
                                      </p:tavLst>
                                    </p:anim>
                                    <p:anim calcmode="lin" valueType="num">
                                      <p:cBhvr>
                                        <p:cTn id="10" dur="1000" fill="hold"/>
                                        <p:tgtEl>
                                          <p:spTgt spid="819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248" name="Rectangle 1024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Rectangle 1024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0252" name="Picture 1025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10242" name="Rectangle 2">
            <a:extLst>
              <a:ext uri="{FF2B5EF4-FFF2-40B4-BE49-F238E27FC236}">
                <a16:creationId xmlns:a16="http://schemas.microsoft.com/office/drawing/2014/main" id="{ACC3D471-331E-69C4-1F9C-B33DAFE2618D}"/>
              </a:ext>
            </a:extLst>
          </p:cNvPr>
          <p:cNvSpPr>
            <a:spLocks noGrp="1" noChangeArrowheads="1"/>
          </p:cNvSpPr>
          <p:nvPr>
            <p:ph type="title"/>
          </p:nvPr>
        </p:nvSpPr>
        <p:spPr>
          <a:xfrm>
            <a:off x="959896" y="960814"/>
            <a:ext cx="2732249" cy="4912936"/>
          </a:xfrm>
        </p:spPr>
        <p:txBody>
          <a:bodyPr anchor="b">
            <a:normAutofit/>
          </a:bodyPr>
          <a:lstStyle/>
          <a:p>
            <a:pPr algn="r"/>
            <a:r>
              <a:rPr lang="ru-RU" altLang="ru-KZ" sz="2800" b="1">
                <a:solidFill>
                  <a:schemeClr val="bg1"/>
                </a:solidFill>
                <a:latin typeface="Times New Roman" panose="02020603050405020304" pitchFamily="18" charset="0"/>
              </a:rPr>
              <a:t>Гормондар:</a:t>
            </a:r>
          </a:p>
        </p:txBody>
      </p:sp>
      <p:sp>
        <p:nvSpPr>
          <p:cNvPr id="10243" name="Rectangle 3">
            <a:extLst>
              <a:ext uri="{FF2B5EF4-FFF2-40B4-BE49-F238E27FC236}">
                <a16:creationId xmlns:a16="http://schemas.microsoft.com/office/drawing/2014/main" id="{03000E5F-6619-3F58-F11A-2E89EA7B9B9F}"/>
              </a:ext>
            </a:extLst>
          </p:cNvPr>
          <p:cNvSpPr>
            <a:spLocks noGrp="1" noChangeArrowheads="1"/>
          </p:cNvSpPr>
          <p:nvPr>
            <p:ph idx="1"/>
          </p:nvPr>
        </p:nvSpPr>
        <p:spPr>
          <a:xfrm>
            <a:off x="4979078" y="960814"/>
            <a:ext cx="6247722" cy="4830385"/>
          </a:xfrm>
        </p:spPr>
        <p:txBody>
          <a:bodyPr anchor="ctr">
            <a:normAutofit/>
          </a:bodyPr>
          <a:lstStyle/>
          <a:p>
            <a:pPr>
              <a:lnSpc>
                <a:spcPct val="110000"/>
              </a:lnSpc>
            </a:pPr>
            <a:r>
              <a:rPr lang="ru-RU" altLang="ru-KZ" sz="1500">
                <a:latin typeface="Times New Roman" panose="02020603050405020304" pitchFamily="18" charset="0"/>
              </a:rPr>
              <a:t>қозғалу мен ойлау жүйесіне, </a:t>
            </a:r>
          </a:p>
          <a:p>
            <a:pPr>
              <a:lnSpc>
                <a:spcPct val="110000"/>
              </a:lnSpc>
            </a:pPr>
            <a:r>
              <a:rPr lang="ru-RU" altLang="ru-KZ" sz="1500">
                <a:latin typeface="Times New Roman" panose="02020603050405020304" pitchFamily="18" charset="0"/>
              </a:rPr>
              <a:t>дененің қалыптасуы мен бойының өсуіне, </a:t>
            </a:r>
          </a:p>
          <a:p>
            <a:pPr>
              <a:lnSpc>
                <a:spcPct val="110000"/>
              </a:lnSpc>
            </a:pPr>
            <a:r>
              <a:rPr lang="ru-RU" altLang="ru-KZ" sz="1500">
                <a:latin typeface="Times New Roman" panose="02020603050405020304" pitchFamily="18" charset="0"/>
              </a:rPr>
              <a:t>шаштың өсуіне, </a:t>
            </a:r>
          </a:p>
          <a:p>
            <a:pPr>
              <a:lnSpc>
                <a:spcPct val="110000"/>
              </a:lnSpc>
            </a:pPr>
            <a:r>
              <a:rPr lang="ru-RU" altLang="ru-KZ" sz="1500">
                <a:latin typeface="Times New Roman" panose="02020603050405020304" pitchFamily="18" charset="0"/>
              </a:rPr>
              <a:t>дауыстың қалыптасуына, </a:t>
            </a:r>
          </a:p>
          <a:p>
            <a:pPr>
              <a:lnSpc>
                <a:spcPct val="110000"/>
              </a:lnSpc>
            </a:pPr>
            <a:r>
              <a:rPr lang="ru-RU" altLang="ru-KZ" sz="1500">
                <a:latin typeface="Times New Roman" panose="02020603050405020304" pitchFamily="18" charset="0"/>
              </a:rPr>
              <a:t>жыныстық белгілердің қалыптасуын қамтамасыз етеді.</a:t>
            </a:r>
          </a:p>
          <a:p>
            <a:pPr>
              <a:lnSpc>
                <a:spcPct val="110000"/>
              </a:lnSpc>
            </a:pPr>
            <a:r>
              <a:rPr lang="ru-RU" altLang="ru-KZ" sz="1500">
                <a:latin typeface="Times New Roman" panose="02020603050405020304" pitchFamily="18" charset="0"/>
              </a:rPr>
              <a:t>Эндокриндік жүйенің әсерінен адам жоғары температураға төтеп бере алады, </a:t>
            </a:r>
          </a:p>
          <a:p>
            <a:pPr>
              <a:lnSpc>
                <a:spcPct val="110000"/>
              </a:lnSpc>
            </a:pPr>
            <a:r>
              <a:rPr lang="ru-RU" altLang="ru-KZ" sz="1500">
                <a:latin typeface="Times New Roman" panose="02020603050405020304" pitchFamily="18" charset="0"/>
              </a:rPr>
              <a:t>тамақтың тым көптігі мен жетіспеуіне және де физикалық және эмоционалдық стресске жауап қайтарады.</a:t>
            </a:r>
          </a:p>
          <a:p>
            <a:pPr>
              <a:lnSpc>
                <a:spcPct val="110000"/>
              </a:lnSpc>
            </a:pPr>
            <a:r>
              <a:rPr lang="ru-RU" altLang="ru-KZ" sz="1500">
                <a:latin typeface="Times New Roman" panose="02020603050405020304" pitchFamily="18" charset="0"/>
              </a:rPr>
              <a:t>Эндокриндік бездердің зертелуі нәтижесінде түрлі құпияның мәні ашылды: жыныстық функциялар мен баланың туылуы т.т.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242"/>
                                        </p:tgtEl>
                                      </p:cBhvr>
                                    </p:animEffect>
                                    <p:animScale>
                                      <p:cBhvr>
                                        <p:cTn id="7" dur="250" autoRev="1" fill="hold"/>
                                        <p:tgtEl>
                                          <p:spTgt spid="10242"/>
                                        </p:tgtEl>
                                      </p:cBhvr>
                                      <p:by x="105000" y="105000"/>
                                    </p:animScale>
                                  </p:childTnLst>
                                </p:cTn>
                              </p:par>
                            </p:childTnLst>
                          </p:cTn>
                        </p:par>
                        <p:par>
                          <p:cTn id="8" fill="hold" nodeType="afterGroup">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fade">
                                      <p:cBhvr>
                                        <p:cTn id="11" dur="800" decel="100000"/>
                                        <p:tgtEl>
                                          <p:spTgt spid="10243">
                                            <p:txEl>
                                              <p:pRg st="0" end="0"/>
                                            </p:txEl>
                                          </p:spTgt>
                                        </p:tgtEl>
                                      </p:cBhvr>
                                    </p:animEffect>
                                    <p:anim calcmode="lin" valueType="num">
                                      <p:cBhvr>
                                        <p:cTn id="12" dur="800" decel="100000" fill="hold"/>
                                        <p:tgtEl>
                                          <p:spTgt spid="10243">
                                            <p:txEl>
                                              <p:pRg st="0" end="0"/>
                                            </p:txEl>
                                          </p:spTgt>
                                        </p:tgtEl>
                                        <p:attrNameLst>
                                          <p:attrName>style.rotation</p:attrName>
                                        </p:attrNameLst>
                                      </p:cBhvr>
                                      <p:tavLst>
                                        <p:tav tm="0">
                                          <p:val>
                                            <p:fltVal val="-90"/>
                                          </p:val>
                                        </p:tav>
                                        <p:tav tm="100000">
                                          <p:val>
                                            <p:fltVal val="0"/>
                                          </p:val>
                                        </p:tav>
                                      </p:tavLst>
                                    </p:anim>
                                    <p:anim calcmode="lin" valueType="num">
                                      <p:cBhvr>
                                        <p:cTn id="13" dur="800" decel="100000" fill="hold"/>
                                        <p:tgtEl>
                                          <p:spTgt spid="10243">
                                            <p:txEl>
                                              <p:pRg st="0" end="0"/>
                                            </p:txEl>
                                          </p:spTgt>
                                        </p:tgtEl>
                                        <p:attrNameLst>
                                          <p:attrName>ppt_x</p:attrName>
                                        </p:attrNameLst>
                                      </p:cBhvr>
                                      <p:tavLst>
                                        <p:tav tm="0">
                                          <p:val>
                                            <p:strVal val="#ppt_x+0.4"/>
                                          </p:val>
                                        </p:tav>
                                        <p:tav tm="100000">
                                          <p:val>
                                            <p:strVal val="#ppt_x-0.05"/>
                                          </p:val>
                                        </p:tav>
                                      </p:tavLst>
                                    </p:anim>
                                    <p:anim calcmode="lin" valueType="num">
                                      <p:cBhvr>
                                        <p:cTn id="14" dur="800" decel="100000" fill="hold"/>
                                        <p:tgtEl>
                                          <p:spTgt spid="10243">
                                            <p:txEl>
                                              <p:pRg st="0" end="0"/>
                                            </p:txEl>
                                          </p:spTgt>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0243">
                                            <p:txEl>
                                              <p:pRg st="0" end="0"/>
                                            </p:txEl>
                                          </p:spTgt>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0243">
                                            <p:txEl>
                                              <p:pRg st="0" end="0"/>
                                            </p:txEl>
                                          </p:spTgt>
                                        </p:tgtEl>
                                        <p:attrNameLst>
                                          <p:attrName>ppt_y</p:attrName>
                                        </p:attrNameLst>
                                      </p:cBhvr>
                                      <p:tavLst>
                                        <p:tav tm="0">
                                          <p:val>
                                            <p:strVal val="#ppt_y+0.1"/>
                                          </p:val>
                                        </p:tav>
                                        <p:tav tm="100000">
                                          <p:val>
                                            <p:strVal val="#ppt_y"/>
                                          </p:val>
                                        </p:tav>
                                      </p:tavLst>
                                    </p:anim>
                                  </p:childTnLst>
                                </p:cTn>
                              </p:par>
                            </p:childTnLst>
                          </p:cTn>
                        </p:par>
                        <p:par>
                          <p:cTn id="17" fill="hold" nodeType="afterGroup">
                            <p:stCondLst>
                              <p:cond delay="1500"/>
                            </p:stCondLst>
                            <p:childTnLst>
                              <p:par>
                                <p:cTn id="18" presetID="30" presetClass="entr" presetSubtype="0" fill="hold" grpId="0" nodeType="afterEffect">
                                  <p:stCondLst>
                                    <p:cond delay="0"/>
                                  </p:stCondLst>
                                  <p:childTnLst>
                                    <p:set>
                                      <p:cBhvr>
                                        <p:cTn id="19" dur="1" fill="hold">
                                          <p:stCondLst>
                                            <p:cond delay="0"/>
                                          </p:stCondLst>
                                        </p:cTn>
                                        <p:tgtEl>
                                          <p:spTgt spid="10243">
                                            <p:txEl>
                                              <p:pRg st="1" end="1"/>
                                            </p:txEl>
                                          </p:spTgt>
                                        </p:tgtEl>
                                        <p:attrNameLst>
                                          <p:attrName>style.visibility</p:attrName>
                                        </p:attrNameLst>
                                      </p:cBhvr>
                                      <p:to>
                                        <p:strVal val="visible"/>
                                      </p:to>
                                    </p:set>
                                    <p:animEffect transition="in" filter="fade">
                                      <p:cBhvr>
                                        <p:cTn id="20" dur="800" decel="100000"/>
                                        <p:tgtEl>
                                          <p:spTgt spid="10243">
                                            <p:txEl>
                                              <p:pRg st="1" end="1"/>
                                            </p:txEl>
                                          </p:spTgt>
                                        </p:tgtEl>
                                      </p:cBhvr>
                                    </p:animEffect>
                                    <p:anim calcmode="lin" valueType="num">
                                      <p:cBhvr>
                                        <p:cTn id="21" dur="800" decel="100000" fill="hold"/>
                                        <p:tgtEl>
                                          <p:spTgt spid="10243">
                                            <p:txEl>
                                              <p:pRg st="1" end="1"/>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10243">
                                            <p:txEl>
                                              <p:pRg st="1" end="1"/>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10243">
                                            <p:txEl>
                                              <p:pRg st="1" end="1"/>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243">
                                            <p:txEl>
                                              <p:pRg st="1" end="1"/>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243">
                                            <p:txEl>
                                              <p:pRg st="1" end="1"/>
                                            </p:txEl>
                                          </p:spTgt>
                                        </p:tgtEl>
                                        <p:attrNameLst>
                                          <p:attrName>ppt_y</p:attrName>
                                        </p:attrNameLst>
                                      </p:cBhvr>
                                      <p:tavLst>
                                        <p:tav tm="0">
                                          <p:val>
                                            <p:strVal val="#ppt_y+0.1"/>
                                          </p:val>
                                        </p:tav>
                                        <p:tav tm="100000">
                                          <p:val>
                                            <p:strVal val="#ppt_y"/>
                                          </p:val>
                                        </p:tav>
                                      </p:tavLst>
                                    </p:anim>
                                  </p:childTnLst>
                                </p:cTn>
                              </p:par>
                            </p:childTnLst>
                          </p:cTn>
                        </p:par>
                        <p:par>
                          <p:cTn id="26" fill="hold" nodeType="afterGroup">
                            <p:stCondLst>
                              <p:cond delay="2500"/>
                            </p:stCondLst>
                            <p:childTnLst>
                              <p:par>
                                <p:cTn id="27" presetID="30" presetClass="entr" presetSubtype="0" fill="hold" grpId="0" nodeType="afterEffect">
                                  <p:stCondLst>
                                    <p:cond delay="0"/>
                                  </p:stCondLst>
                                  <p:childTnLst>
                                    <p:set>
                                      <p:cBhvr>
                                        <p:cTn id="28" dur="1" fill="hold">
                                          <p:stCondLst>
                                            <p:cond delay="0"/>
                                          </p:stCondLst>
                                        </p:cTn>
                                        <p:tgtEl>
                                          <p:spTgt spid="10243">
                                            <p:txEl>
                                              <p:pRg st="2" end="2"/>
                                            </p:txEl>
                                          </p:spTgt>
                                        </p:tgtEl>
                                        <p:attrNameLst>
                                          <p:attrName>style.visibility</p:attrName>
                                        </p:attrNameLst>
                                      </p:cBhvr>
                                      <p:to>
                                        <p:strVal val="visible"/>
                                      </p:to>
                                    </p:set>
                                    <p:animEffect transition="in" filter="fade">
                                      <p:cBhvr>
                                        <p:cTn id="29" dur="800" decel="100000"/>
                                        <p:tgtEl>
                                          <p:spTgt spid="10243">
                                            <p:txEl>
                                              <p:pRg st="2" end="2"/>
                                            </p:txEl>
                                          </p:spTgt>
                                        </p:tgtEl>
                                      </p:cBhvr>
                                    </p:animEffect>
                                    <p:anim calcmode="lin" valueType="num">
                                      <p:cBhvr>
                                        <p:cTn id="30" dur="800" decel="100000" fill="hold"/>
                                        <p:tgtEl>
                                          <p:spTgt spid="10243">
                                            <p:txEl>
                                              <p:pRg st="2" end="2"/>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10243">
                                            <p:txEl>
                                              <p:pRg st="2" end="2"/>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10243">
                                            <p:txEl>
                                              <p:pRg st="2" end="2"/>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0243">
                                            <p:txEl>
                                              <p:pRg st="2" end="2"/>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0243">
                                            <p:txEl>
                                              <p:pRg st="2" end="2"/>
                                            </p:txEl>
                                          </p:spTgt>
                                        </p:tgtEl>
                                        <p:attrNameLst>
                                          <p:attrName>ppt_y</p:attrName>
                                        </p:attrNameLst>
                                      </p:cBhvr>
                                      <p:tavLst>
                                        <p:tav tm="0">
                                          <p:val>
                                            <p:strVal val="#ppt_y+0.1"/>
                                          </p:val>
                                        </p:tav>
                                        <p:tav tm="100000">
                                          <p:val>
                                            <p:strVal val="#ppt_y"/>
                                          </p:val>
                                        </p:tav>
                                      </p:tavLst>
                                    </p:anim>
                                  </p:childTnLst>
                                </p:cTn>
                              </p:par>
                            </p:childTnLst>
                          </p:cTn>
                        </p:par>
                        <p:par>
                          <p:cTn id="35" fill="hold" nodeType="afterGroup">
                            <p:stCondLst>
                              <p:cond delay="3500"/>
                            </p:stCondLst>
                            <p:childTnLst>
                              <p:par>
                                <p:cTn id="36" presetID="30" presetClass="entr" presetSubtype="0" fill="hold" grpId="0" nodeType="afterEffect">
                                  <p:stCondLst>
                                    <p:cond delay="0"/>
                                  </p:stCondLst>
                                  <p:childTnLst>
                                    <p:set>
                                      <p:cBhvr>
                                        <p:cTn id="37" dur="1" fill="hold">
                                          <p:stCondLst>
                                            <p:cond delay="0"/>
                                          </p:stCondLst>
                                        </p:cTn>
                                        <p:tgtEl>
                                          <p:spTgt spid="10243">
                                            <p:txEl>
                                              <p:pRg st="3" end="3"/>
                                            </p:txEl>
                                          </p:spTgt>
                                        </p:tgtEl>
                                        <p:attrNameLst>
                                          <p:attrName>style.visibility</p:attrName>
                                        </p:attrNameLst>
                                      </p:cBhvr>
                                      <p:to>
                                        <p:strVal val="visible"/>
                                      </p:to>
                                    </p:set>
                                    <p:animEffect transition="in" filter="fade">
                                      <p:cBhvr>
                                        <p:cTn id="38" dur="800" decel="100000"/>
                                        <p:tgtEl>
                                          <p:spTgt spid="10243">
                                            <p:txEl>
                                              <p:pRg st="3" end="3"/>
                                            </p:txEl>
                                          </p:spTgt>
                                        </p:tgtEl>
                                      </p:cBhvr>
                                    </p:animEffect>
                                    <p:anim calcmode="lin" valueType="num">
                                      <p:cBhvr>
                                        <p:cTn id="39" dur="800" decel="100000" fill="hold"/>
                                        <p:tgtEl>
                                          <p:spTgt spid="10243">
                                            <p:txEl>
                                              <p:pRg st="3" end="3"/>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10243">
                                            <p:txEl>
                                              <p:pRg st="3" end="3"/>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10243">
                                            <p:txEl>
                                              <p:pRg st="3" end="3"/>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0243">
                                            <p:txEl>
                                              <p:pRg st="3" end="3"/>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0243">
                                            <p:txEl>
                                              <p:pRg st="3" end="3"/>
                                            </p:txEl>
                                          </p:spTgt>
                                        </p:tgtEl>
                                        <p:attrNameLst>
                                          <p:attrName>ppt_y</p:attrName>
                                        </p:attrNameLst>
                                      </p:cBhvr>
                                      <p:tavLst>
                                        <p:tav tm="0">
                                          <p:val>
                                            <p:strVal val="#ppt_y+0.1"/>
                                          </p:val>
                                        </p:tav>
                                        <p:tav tm="100000">
                                          <p:val>
                                            <p:strVal val="#ppt_y"/>
                                          </p:val>
                                        </p:tav>
                                      </p:tavLst>
                                    </p:anim>
                                  </p:childTnLst>
                                </p:cTn>
                              </p:par>
                            </p:childTnLst>
                          </p:cTn>
                        </p:par>
                        <p:par>
                          <p:cTn id="44" fill="hold" nodeType="afterGroup">
                            <p:stCondLst>
                              <p:cond delay="4500"/>
                            </p:stCondLst>
                            <p:childTnLst>
                              <p:par>
                                <p:cTn id="45" presetID="30" presetClass="entr" presetSubtype="0" fill="hold" grpId="0" nodeType="afterEffect">
                                  <p:stCondLst>
                                    <p:cond delay="0"/>
                                  </p:stCondLst>
                                  <p:childTnLst>
                                    <p:set>
                                      <p:cBhvr>
                                        <p:cTn id="46" dur="1" fill="hold">
                                          <p:stCondLst>
                                            <p:cond delay="0"/>
                                          </p:stCondLst>
                                        </p:cTn>
                                        <p:tgtEl>
                                          <p:spTgt spid="10243">
                                            <p:txEl>
                                              <p:pRg st="4" end="4"/>
                                            </p:txEl>
                                          </p:spTgt>
                                        </p:tgtEl>
                                        <p:attrNameLst>
                                          <p:attrName>style.visibility</p:attrName>
                                        </p:attrNameLst>
                                      </p:cBhvr>
                                      <p:to>
                                        <p:strVal val="visible"/>
                                      </p:to>
                                    </p:set>
                                    <p:animEffect transition="in" filter="fade">
                                      <p:cBhvr>
                                        <p:cTn id="47" dur="800" decel="100000"/>
                                        <p:tgtEl>
                                          <p:spTgt spid="10243">
                                            <p:txEl>
                                              <p:pRg st="4" end="4"/>
                                            </p:txEl>
                                          </p:spTgt>
                                        </p:tgtEl>
                                      </p:cBhvr>
                                    </p:animEffect>
                                    <p:anim calcmode="lin" valueType="num">
                                      <p:cBhvr>
                                        <p:cTn id="48" dur="800" decel="100000" fill="hold"/>
                                        <p:tgtEl>
                                          <p:spTgt spid="1024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024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024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024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0243">
                                            <p:txEl>
                                              <p:pRg st="4" end="4"/>
                                            </p:txEl>
                                          </p:spTgt>
                                        </p:tgtEl>
                                        <p:attrNameLst>
                                          <p:attrName>ppt_y</p:attrName>
                                        </p:attrNameLst>
                                      </p:cBhvr>
                                      <p:tavLst>
                                        <p:tav tm="0">
                                          <p:val>
                                            <p:strVal val="#ppt_y+0.1"/>
                                          </p:val>
                                        </p:tav>
                                        <p:tav tm="100000">
                                          <p:val>
                                            <p:strVal val="#ppt_y"/>
                                          </p:val>
                                        </p:tav>
                                      </p:tavLst>
                                    </p:anim>
                                  </p:childTnLst>
                                </p:cTn>
                              </p:par>
                            </p:childTnLst>
                          </p:cTn>
                        </p:par>
                        <p:par>
                          <p:cTn id="53" fill="hold" nodeType="afterGroup">
                            <p:stCondLst>
                              <p:cond delay="5500"/>
                            </p:stCondLst>
                            <p:childTnLst>
                              <p:par>
                                <p:cTn id="54" presetID="30" presetClass="entr" presetSubtype="0" fill="hold" grpId="0" nodeType="afterEffect">
                                  <p:stCondLst>
                                    <p:cond delay="0"/>
                                  </p:stCondLst>
                                  <p:childTnLst>
                                    <p:set>
                                      <p:cBhvr>
                                        <p:cTn id="55" dur="1" fill="hold">
                                          <p:stCondLst>
                                            <p:cond delay="0"/>
                                          </p:stCondLst>
                                        </p:cTn>
                                        <p:tgtEl>
                                          <p:spTgt spid="10243">
                                            <p:txEl>
                                              <p:pRg st="5" end="5"/>
                                            </p:txEl>
                                          </p:spTgt>
                                        </p:tgtEl>
                                        <p:attrNameLst>
                                          <p:attrName>style.visibility</p:attrName>
                                        </p:attrNameLst>
                                      </p:cBhvr>
                                      <p:to>
                                        <p:strVal val="visible"/>
                                      </p:to>
                                    </p:set>
                                    <p:animEffect transition="in" filter="fade">
                                      <p:cBhvr>
                                        <p:cTn id="56" dur="800" decel="100000"/>
                                        <p:tgtEl>
                                          <p:spTgt spid="10243">
                                            <p:txEl>
                                              <p:pRg st="5" end="5"/>
                                            </p:txEl>
                                          </p:spTgt>
                                        </p:tgtEl>
                                      </p:cBhvr>
                                    </p:animEffect>
                                    <p:anim calcmode="lin" valueType="num">
                                      <p:cBhvr>
                                        <p:cTn id="57" dur="800" decel="100000" fill="hold"/>
                                        <p:tgtEl>
                                          <p:spTgt spid="10243">
                                            <p:txEl>
                                              <p:pRg st="5" end="5"/>
                                            </p:txEl>
                                          </p:spTgt>
                                        </p:tgtEl>
                                        <p:attrNameLst>
                                          <p:attrName>style.rotation</p:attrName>
                                        </p:attrNameLst>
                                      </p:cBhvr>
                                      <p:tavLst>
                                        <p:tav tm="0">
                                          <p:val>
                                            <p:fltVal val="-90"/>
                                          </p:val>
                                        </p:tav>
                                        <p:tav tm="100000">
                                          <p:val>
                                            <p:fltVal val="0"/>
                                          </p:val>
                                        </p:tav>
                                      </p:tavLst>
                                    </p:anim>
                                    <p:anim calcmode="lin" valueType="num">
                                      <p:cBhvr>
                                        <p:cTn id="58" dur="800" decel="100000" fill="hold"/>
                                        <p:tgtEl>
                                          <p:spTgt spid="10243">
                                            <p:txEl>
                                              <p:pRg st="5" end="5"/>
                                            </p:txEl>
                                          </p:spTgt>
                                        </p:tgtEl>
                                        <p:attrNameLst>
                                          <p:attrName>ppt_x</p:attrName>
                                        </p:attrNameLst>
                                      </p:cBhvr>
                                      <p:tavLst>
                                        <p:tav tm="0">
                                          <p:val>
                                            <p:strVal val="#ppt_x+0.4"/>
                                          </p:val>
                                        </p:tav>
                                        <p:tav tm="100000">
                                          <p:val>
                                            <p:strVal val="#ppt_x-0.05"/>
                                          </p:val>
                                        </p:tav>
                                      </p:tavLst>
                                    </p:anim>
                                    <p:anim calcmode="lin" valueType="num">
                                      <p:cBhvr>
                                        <p:cTn id="59" dur="800" decel="100000" fill="hold"/>
                                        <p:tgtEl>
                                          <p:spTgt spid="10243">
                                            <p:txEl>
                                              <p:pRg st="5" end="5"/>
                                            </p:txEl>
                                          </p:spTgt>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0243">
                                            <p:txEl>
                                              <p:pRg st="5" end="5"/>
                                            </p:txEl>
                                          </p:spTgt>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0243">
                                            <p:txEl>
                                              <p:pRg st="5" end="5"/>
                                            </p:txEl>
                                          </p:spTgt>
                                        </p:tgtEl>
                                        <p:attrNameLst>
                                          <p:attrName>ppt_y</p:attrName>
                                        </p:attrNameLst>
                                      </p:cBhvr>
                                      <p:tavLst>
                                        <p:tav tm="0">
                                          <p:val>
                                            <p:strVal val="#ppt_y+0.1"/>
                                          </p:val>
                                        </p:tav>
                                        <p:tav tm="100000">
                                          <p:val>
                                            <p:strVal val="#ppt_y"/>
                                          </p:val>
                                        </p:tav>
                                      </p:tavLst>
                                    </p:anim>
                                  </p:childTnLst>
                                </p:cTn>
                              </p:par>
                            </p:childTnLst>
                          </p:cTn>
                        </p:par>
                        <p:par>
                          <p:cTn id="62" fill="hold" nodeType="afterGroup">
                            <p:stCondLst>
                              <p:cond delay="6500"/>
                            </p:stCondLst>
                            <p:childTnLst>
                              <p:par>
                                <p:cTn id="63" presetID="30" presetClass="entr" presetSubtype="0" fill="hold" grpId="0" nodeType="afterEffect">
                                  <p:stCondLst>
                                    <p:cond delay="0"/>
                                  </p:stCondLst>
                                  <p:childTnLst>
                                    <p:set>
                                      <p:cBhvr>
                                        <p:cTn id="64" dur="1" fill="hold">
                                          <p:stCondLst>
                                            <p:cond delay="0"/>
                                          </p:stCondLst>
                                        </p:cTn>
                                        <p:tgtEl>
                                          <p:spTgt spid="10243">
                                            <p:txEl>
                                              <p:pRg st="6" end="6"/>
                                            </p:txEl>
                                          </p:spTgt>
                                        </p:tgtEl>
                                        <p:attrNameLst>
                                          <p:attrName>style.visibility</p:attrName>
                                        </p:attrNameLst>
                                      </p:cBhvr>
                                      <p:to>
                                        <p:strVal val="visible"/>
                                      </p:to>
                                    </p:set>
                                    <p:animEffect transition="in" filter="fade">
                                      <p:cBhvr>
                                        <p:cTn id="65" dur="800" decel="100000"/>
                                        <p:tgtEl>
                                          <p:spTgt spid="10243">
                                            <p:txEl>
                                              <p:pRg st="6" end="6"/>
                                            </p:txEl>
                                          </p:spTgt>
                                        </p:tgtEl>
                                      </p:cBhvr>
                                    </p:animEffect>
                                    <p:anim calcmode="lin" valueType="num">
                                      <p:cBhvr>
                                        <p:cTn id="66" dur="800" decel="100000" fill="hold"/>
                                        <p:tgtEl>
                                          <p:spTgt spid="10243">
                                            <p:txEl>
                                              <p:pRg st="6" end="6"/>
                                            </p:txEl>
                                          </p:spTgt>
                                        </p:tgtEl>
                                        <p:attrNameLst>
                                          <p:attrName>style.rotation</p:attrName>
                                        </p:attrNameLst>
                                      </p:cBhvr>
                                      <p:tavLst>
                                        <p:tav tm="0">
                                          <p:val>
                                            <p:fltVal val="-90"/>
                                          </p:val>
                                        </p:tav>
                                        <p:tav tm="100000">
                                          <p:val>
                                            <p:fltVal val="0"/>
                                          </p:val>
                                        </p:tav>
                                      </p:tavLst>
                                    </p:anim>
                                    <p:anim calcmode="lin" valueType="num">
                                      <p:cBhvr>
                                        <p:cTn id="67" dur="800" decel="100000" fill="hold"/>
                                        <p:tgtEl>
                                          <p:spTgt spid="10243">
                                            <p:txEl>
                                              <p:pRg st="6" end="6"/>
                                            </p:txEl>
                                          </p:spTgt>
                                        </p:tgtEl>
                                        <p:attrNameLst>
                                          <p:attrName>ppt_x</p:attrName>
                                        </p:attrNameLst>
                                      </p:cBhvr>
                                      <p:tavLst>
                                        <p:tav tm="0">
                                          <p:val>
                                            <p:strVal val="#ppt_x+0.4"/>
                                          </p:val>
                                        </p:tav>
                                        <p:tav tm="100000">
                                          <p:val>
                                            <p:strVal val="#ppt_x-0.05"/>
                                          </p:val>
                                        </p:tav>
                                      </p:tavLst>
                                    </p:anim>
                                    <p:anim calcmode="lin" valueType="num">
                                      <p:cBhvr>
                                        <p:cTn id="68" dur="800" decel="100000" fill="hold"/>
                                        <p:tgtEl>
                                          <p:spTgt spid="10243">
                                            <p:txEl>
                                              <p:pRg st="6" end="6"/>
                                            </p:txEl>
                                          </p:spTgt>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10243">
                                            <p:txEl>
                                              <p:pRg st="6" end="6"/>
                                            </p:txEl>
                                          </p:spTgt>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10243">
                                            <p:txEl>
                                              <p:pRg st="6" end="6"/>
                                            </p:txEl>
                                          </p:spTgt>
                                        </p:tgtEl>
                                        <p:attrNameLst>
                                          <p:attrName>ppt_y</p:attrName>
                                        </p:attrNameLst>
                                      </p:cBhvr>
                                      <p:tavLst>
                                        <p:tav tm="0">
                                          <p:val>
                                            <p:strVal val="#ppt_y+0.1"/>
                                          </p:val>
                                        </p:tav>
                                        <p:tav tm="100000">
                                          <p:val>
                                            <p:strVal val="#ppt_y"/>
                                          </p:val>
                                        </p:tav>
                                      </p:tavLst>
                                    </p:anim>
                                  </p:childTnLst>
                                </p:cTn>
                              </p:par>
                            </p:childTnLst>
                          </p:cTn>
                        </p:par>
                        <p:par>
                          <p:cTn id="71" fill="hold" nodeType="afterGroup">
                            <p:stCondLst>
                              <p:cond delay="7500"/>
                            </p:stCondLst>
                            <p:childTnLst>
                              <p:par>
                                <p:cTn id="72" presetID="30" presetClass="entr" presetSubtype="0" fill="hold" grpId="0" nodeType="afterEffect">
                                  <p:stCondLst>
                                    <p:cond delay="0"/>
                                  </p:stCondLst>
                                  <p:childTnLst>
                                    <p:set>
                                      <p:cBhvr>
                                        <p:cTn id="73" dur="1" fill="hold">
                                          <p:stCondLst>
                                            <p:cond delay="0"/>
                                          </p:stCondLst>
                                        </p:cTn>
                                        <p:tgtEl>
                                          <p:spTgt spid="10243">
                                            <p:txEl>
                                              <p:pRg st="7" end="7"/>
                                            </p:txEl>
                                          </p:spTgt>
                                        </p:tgtEl>
                                        <p:attrNameLst>
                                          <p:attrName>style.visibility</p:attrName>
                                        </p:attrNameLst>
                                      </p:cBhvr>
                                      <p:to>
                                        <p:strVal val="visible"/>
                                      </p:to>
                                    </p:set>
                                    <p:animEffect transition="in" filter="fade">
                                      <p:cBhvr>
                                        <p:cTn id="74" dur="800" decel="100000"/>
                                        <p:tgtEl>
                                          <p:spTgt spid="10243">
                                            <p:txEl>
                                              <p:pRg st="7" end="7"/>
                                            </p:txEl>
                                          </p:spTgt>
                                        </p:tgtEl>
                                      </p:cBhvr>
                                    </p:animEffect>
                                    <p:anim calcmode="lin" valueType="num">
                                      <p:cBhvr>
                                        <p:cTn id="75" dur="800" decel="100000" fill="hold"/>
                                        <p:tgtEl>
                                          <p:spTgt spid="10243">
                                            <p:txEl>
                                              <p:pRg st="7" end="7"/>
                                            </p:txEl>
                                          </p:spTgt>
                                        </p:tgtEl>
                                        <p:attrNameLst>
                                          <p:attrName>style.rotation</p:attrName>
                                        </p:attrNameLst>
                                      </p:cBhvr>
                                      <p:tavLst>
                                        <p:tav tm="0">
                                          <p:val>
                                            <p:fltVal val="-90"/>
                                          </p:val>
                                        </p:tav>
                                        <p:tav tm="100000">
                                          <p:val>
                                            <p:fltVal val="0"/>
                                          </p:val>
                                        </p:tav>
                                      </p:tavLst>
                                    </p:anim>
                                    <p:anim calcmode="lin" valueType="num">
                                      <p:cBhvr>
                                        <p:cTn id="76" dur="800" decel="100000" fill="hold"/>
                                        <p:tgtEl>
                                          <p:spTgt spid="10243">
                                            <p:txEl>
                                              <p:pRg st="7" end="7"/>
                                            </p:txEl>
                                          </p:spTgt>
                                        </p:tgtEl>
                                        <p:attrNameLst>
                                          <p:attrName>ppt_x</p:attrName>
                                        </p:attrNameLst>
                                      </p:cBhvr>
                                      <p:tavLst>
                                        <p:tav tm="0">
                                          <p:val>
                                            <p:strVal val="#ppt_x+0.4"/>
                                          </p:val>
                                        </p:tav>
                                        <p:tav tm="100000">
                                          <p:val>
                                            <p:strVal val="#ppt_x-0.05"/>
                                          </p:val>
                                        </p:tav>
                                      </p:tavLst>
                                    </p:anim>
                                    <p:anim calcmode="lin" valueType="num">
                                      <p:cBhvr>
                                        <p:cTn id="77" dur="800" decel="100000" fill="hold"/>
                                        <p:tgtEl>
                                          <p:spTgt spid="10243">
                                            <p:txEl>
                                              <p:pRg st="7" end="7"/>
                                            </p:txEl>
                                          </p:spTgt>
                                        </p:tgtEl>
                                        <p:attrNameLst>
                                          <p:attrName>ppt_y</p:attrName>
                                        </p:attrNameLst>
                                      </p:cBhvr>
                                      <p:tavLst>
                                        <p:tav tm="0">
                                          <p:val>
                                            <p:strVal val="#ppt_y-0.4"/>
                                          </p:val>
                                        </p:tav>
                                        <p:tav tm="100000">
                                          <p:val>
                                            <p:strVal val="#ppt_y+0.1"/>
                                          </p:val>
                                        </p:tav>
                                      </p:tavLst>
                                    </p:anim>
                                    <p:anim calcmode="lin" valueType="num">
                                      <p:cBhvr>
                                        <p:cTn id="78" dur="200" accel="100000" fill="hold">
                                          <p:stCondLst>
                                            <p:cond delay="800"/>
                                          </p:stCondLst>
                                        </p:cTn>
                                        <p:tgtEl>
                                          <p:spTgt spid="10243">
                                            <p:txEl>
                                              <p:pRg st="7" end="7"/>
                                            </p:txEl>
                                          </p:spTgt>
                                        </p:tgtEl>
                                        <p:attrNameLst>
                                          <p:attrName>ppt_x</p:attrName>
                                        </p:attrNameLst>
                                      </p:cBhvr>
                                      <p:tavLst>
                                        <p:tav tm="0">
                                          <p:val>
                                            <p:strVal val="#ppt_x-0.05"/>
                                          </p:val>
                                        </p:tav>
                                        <p:tav tm="100000">
                                          <p:val>
                                            <p:strVal val="#ppt_x"/>
                                          </p:val>
                                        </p:tav>
                                      </p:tavLst>
                                    </p:anim>
                                    <p:anim calcmode="lin" valueType="num">
                                      <p:cBhvr>
                                        <p:cTn id="79" dur="200" accel="100000" fill="hold">
                                          <p:stCondLst>
                                            <p:cond delay="800"/>
                                          </p:stCondLst>
                                        </p:cTn>
                                        <p:tgtEl>
                                          <p:spTgt spid="10243">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D972F57-BC0A-9938-1026-EE237A295D18}"/>
              </a:ext>
            </a:extLst>
          </p:cNvPr>
          <p:cNvSpPr>
            <a:spLocks noGrp="1" noChangeArrowheads="1"/>
          </p:cNvSpPr>
          <p:nvPr>
            <p:ph type="title"/>
          </p:nvPr>
        </p:nvSpPr>
        <p:spPr>
          <a:xfrm>
            <a:off x="3216275" y="309563"/>
            <a:ext cx="5543550" cy="455612"/>
          </a:xfrm>
        </p:spPr>
        <p:txBody>
          <a:bodyPr>
            <a:normAutofit fontScale="90000"/>
          </a:bodyPr>
          <a:lstStyle/>
          <a:p>
            <a:r>
              <a:rPr lang="ru-RU" altLang="ru-KZ" sz="3200" b="1">
                <a:latin typeface="Times New Roman" panose="02020603050405020304" pitchFamily="18" charset="0"/>
              </a:rPr>
              <a:t>Басты эндокриндік бездер:</a:t>
            </a:r>
            <a:r>
              <a:rPr lang="ru-RU" altLang="ru-KZ"/>
              <a:t>  </a:t>
            </a:r>
          </a:p>
        </p:txBody>
      </p:sp>
      <p:pic>
        <p:nvPicPr>
          <p:cNvPr id="13319" name="Picture 7" descr="Изображение выглядит как текст, сустав, живот, мультфильм&#10;&#10;Автоматически созданное описание">
            <a:extLst>
              <a:ext uri="{FF2B5EF4-FFF2-40B4-BE49-F238E27FC236}">
                <a16:creationId xmlns:a16="http://schemas.microsoft.com/office/drawing/2014/main" id="{259D2116-ADB6-FAE5-0D0A-22C7FFAF5ED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03388" y="1125539"/>
            <a:ext cx="3960812" cy="5399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3321" name="Rectangle 3">
            <a:extLst>
              <a:ext uri="{FF2B5EF4-FFF2-40B4-BE49-F238E27FC236}">
                <a16:creationId xmlns:a16="http://schemas.microsoft.com/office/drawing/2014/main" id="{CA07F565-00CC-5B95-C0C2-C8406C8615EB}"/>
              </a:ext>
            </a:extLst>
          </p:cNvPr>
          <p:cNvGraphicFramePr/>
          <p:nvPr>
            <p:extLst>
              <p:ext uri="{D42A27DB-BD31-4B8C-83A1-F6EECF244321}">
                <p14:modId xmlns:p14="http://schemas.microsoft.com/office/powerpoint/2010/main" val="3525065050"/>
              </p:ext>
            </p:extLst>
          </p:nvPr>
        </p:nvGraphicFramePr>
        <p:xfrm>
          <a:off x="5808663" y="908050"/>
          <a:ext cx="5272292"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3314"/>
                                        </p:tgtEl>
                                        <p:attrNameLst>
                                          <p:attrName>style.visibility</p:attrName>
                                        </p:attrNameLst>
                                      </p:cBhvr>
                                      <p:to>
                                        <p:strVal val="visible"/>
                                      </p:to>
                                    </p:set>
                                    <p:set>
                                      <p:cBhvr>
                                        <p:cTn id="7" dur="228" fill="hold">
                                          <p:stCondLst>
                                            <p:cond delay="0"/>
                                          </p:stCondLst>
                                        </p:cTn>
                                        <p:tgtEl>
                                          <p:spTgt spid="13314"/>
                                        </p:tgtEl>
                                        <p:attrNameLst>
                                          <p:attrName>style.rotation</p:attrName>
                                        </p:attrNameLst>
                                      </p:cBhvr>
                                      <p:to>
                                        <p:strVal val="-45.0"/>
                                      </p:to>
                                    </p:set>
                                    <p:anim calcmode="lin" valueType="num">
                                      <p:cBhvr>
                                        <p:cTn id="8" dur="228" fill="hold">
                                          <p:stCondLst>
                                            <p:cond delay="228"/>
                                          </p:stCondLst>
                                        </p:cTn>
                                        <p:tgtEl>
                                          <p:spTgt spid="1331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331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331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33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F711C96-9CD9-617A-B4C7-7FF59A849F2C}"/>
              </a:ext>
            </a:extLst>
          </p:cNvPr>
          <p:cNvSpPr>
            <a:spLocks noGrp="1"/>
          </p:cNvSpPr>
          <p:nvPr>
            <p:ph type="title"/>
          </p:nvPr>
        </p:nvSpPr>
        <p:spPr>
          <a:xfrm>
            <a:off x="641074" y="1588878"/>
            <a:ext cx="2844002" cy="3680244"/>
          </a:xfrm>
        </p:spPr>
        <p:txBody>
          <a:bodyPr>
            <a:normAutofit/>
          </a:bodyPr>
          <a:lstStyle/>
          <a:p>
            <a:pPr algn="l"/>
            <a:r>
              <a:rPr lang="ru-RU" sz="3100">
                <a:solidFill>
                  <a:srgbClr val="FFFFFF"/>
                </a:solidFill>
              </a:rPr>
              <a:t>Қалқанша безінің гормондары. </a:t>
            </a:r>
            <a:endParaRPr lang="ru-KZ" sz="3100">
              <a:solidFill>
                <a:srgbClr val="FFFFFF"/>
              </a:solidFill>
            </a:endParaRP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graphicFrame>
        <p:nvGraphicFramePr>
          <p:cNvPr id="17" name="Объект 2">
            <a:extLst>
              <a:ext uri="{FF2B5EF4-FFF2-40B4-BE49-F238E27FC236}">
                <a16:creationId xmlns:a16="http://schemas.microsoft.com/office/drawing/2014/main" id="{5E44C44D-7A94-3F50-5AEC-FEB1F098EB0E}"/>
              </a:ext>
            </a:extLst>
          </p:cNvPr>
          <p:cNvGraphicFramePr>
            <a:graphicFrameLocks noGrp="1"/>
          </p:cNvGraphicFramePr>
          <p:nvPr>
            <p:ph idx="1"/>
          </p:nvPr>
        </p:nvGraphicFramePr>
        <p:xfrm>
          <a:off x="4433888" y="569913"/>
          <a:ext cx="7373937" cy="5713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340133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Объект 2">
            <a:extLst>
              <a:ext uri="{FF2B5EF4-FFF2-40B4-BE49-F238E27FC236}">
                <a16:creationId xmlns:a16="http://schemas.microsoft.com/office/drawing/2014/main" id="{654DFF2D-FC7F-5408-C800-9010B5A40E56}"/>
              </a:ext>
            </a:extLst>
          </p:cNvPr>
          <p:cNvSpPr>
            <a:spLocks noGrp="1"/>
          </p:cNvSpPr>
          <p:nvPr>
            <p:ph idx="1"/>
          </p:nvPr>
        </p:nvSpPr>
        <p:spPr>
          <a:xfrm>
            <a:off x="4634794" y="1049695"/>
            <a:ext cx="6642806" cy="4758611"/>
          </a:xfrm>
        </p:spPr>
        <p:txBody>
          <a:bodyPr anchor="ctr">
            <a:normAutofit/>
          </a:bodyPr>
          <a:lstStyle/>
          <a:p>
            <a:pPr marL="92075" indent="-92075"/>
            <a:r>
              <a:rPr lang="ru-RU" altLang="ru-KZ" b="1">
                <a:latin typeface="Times New Roman" panose="02020603050405020304" pitchFamily="18" charset="0"/>
              </a:rPr>
              <a:t>Гипофункция</a:t>
            </a:r>
            <a:r>
              <a:rPr lang="ru-RU" altLang="ru-KZ">
                <a:latin typeface="Times New Roman" panose="02020603050405020304" pitchFamily="18" charset="0"/>
              </a:rPr>
              <a:t> </a:t>
            </a:r>
            <a:r>
              <a:rPr lang="ru-RU" altLang="ru-KZ" err="1">
                <a:latin typeface="Times New Roman" panose="02020603050405020304" pitchFamily="18" charset="0"/>
              </a:rPr>
              <a:t>кезінде</a:t>
            </a:r>
            <a:r>
              <a:rPr lang="ru-RU" altLang="ru-KZ">
                <a:latin typeface="Times New Roman" panose="02020603050405020304" pitchFamily="18" charset="0"/>
              </a:rPr>
              <a:t> </a:t>
            </a:r>
            <a:r>
              <a:rPr lang="ru-RU" altLang="ru-KZ" err="1">
                <a:latin typeface="Times New Roman" panose="02020603050405020304" pitchFamily="18" charset="0"/>
              </a:rPr>
              <a:t>адамдарда</a:t>
            </a:r>
            <a:r>
              <a:rPr lang="ru-RU" altLang="ru-KZ">
                <a:latin typeface="Times New Roman" panose="02020603050405020304" pitchFamily="18" charset="0"/>
              </a:rPr>
              <a:t> </a:t>
            </a:r>
            <a:r>
              <a:rPr lang="ru-RU" altLang="ru-KZ" err="1">
                <a:latin typeface="Times New Roman" panose="02020603050405020304" pitchFamily="18" charset="0"/>
              </a:rPr>
              <a:t>енжарлық</a:t>
            </a:r>
            <a:r>
              <a:rPr lang="ru-RU" altLang="ru-KZ">
                <a:latin typeface="Times New Roman" panose="02020603050405020304" pitchFamily="18" charset="0"/>
              </a:rPr>
              <a:t>, </a:t>
            </a:r>
            <a:r>
              <a:rPr lang="ru-RU" altLang="ru-KZ" err="1">
                <a:latin typeface="Times New Roman" panose="02020603050405020304" pitchFamily="18" charset="0"/>
              </a:rPr>
              <a:t>селқостық</a:t>
            </a:r>
            <a:r>
              <a:rPr lang="ru-RU" altLang="ru-KZ">
                <a:latin typeface="Times New Roman" panose="02020603050405020304" pitchFamily="18" charset="0"/>
              </a:rPr>
              <a:t> </a:t>
            </a:r>
            <a:r>
              <a:rPr lang="ru-RU" altLang="ru-KZ" err="1">
                <a:latin typeface="Times New Roman" panose="02020603050405020304" pitchFamily="18" charset="0"/>
              </a:rPr>
              <a:t>пайда</a:t>
            </a:r>
            <a:r>
              <a:rPr lang="ru-RU" altLang="ru-KZ">
                <a:latin typeface="Times New Roman" panose="02020603050405020304" pitchFamily="18" charset="0"/>
              </a:rPr>
              <a:t> болады, </a:t>
            </a:r>
            <a:r>
              <a:rPr lang="ru-RU" altLang="ru-KZ" err="1">
                <a:latin typeface="Times New Roman" panose="02020603050405020304" pitchFamily="18" charset="0"/>
              </a:rPr>
              <a:t>ұйқы</a:t>
            </a:r>
            <a:r>
              <a:rPr lang="ru-RU" altLang="ru-KZ">
                <a:latin typeface="Times New Roman" panose="02020603050405020304" pitchFamily="18" charset="0"/>
              </a:rPr>
              <a:t> </a:t>
            </a:r>
            <a:r>
              <a:rPr lang="ru-RU" altLang="ru-KZ" err="1">
                <a:latin typeface="Times New Roman" panose="02020603050405020304" pitchFamily="18" charset="0"/>
              </a:rPr>
              <a:t>басады</a:t>
            </a:r>
            <a:r>
              <a:rPr lang="ru-RU" altLang="ru-KZ">
                <a:latin typeface="Times New Roman" panose="02020603050405020304" pitchFamily="18" charset="0"/>
              </a:rPr>
              <a:t>, </a:t>
            </a:r>
            <a:r>
              <a:rPr lang="ru-RU" altLang="ru-KZ" err="1">
                <a:latin typeface="Times New Roman" panose="02020603050405020304" pitchFamily="18" charset="0"/>
              </a:rPr>
              <a:t>ойлау</a:t>
            </a:r>
            <a:r>
              <a:rPr lang="ru-RU" altLang="ru-KZ">
                <a:latin typeface="Times New Roman" panose="02020603050405020304" pitchFamily="18" charset="0"/>
              </a:rPr>
              <a:t> </a:t>
            </a:r>
            <a:r>
              <a:rPr lang="ru-RU" altLang="ru-KZ" err="1">
                <a:latin typeface="Times New Roman" panose="02020603050405020304" pitchFamily="18" charset="0"/>
              </a:rPr>
              <a:t>қабілеті</a:t>
            </a:r>
            <a:r>
              <a:rPr lang="ru-RU" altLang="ru-KZ">
                <a:latin typeface="Times New Roman" panose="02020603050405020304" pitchFamily="18" charset="0"/>
              </a:rPr>
              <a:t> </a:t>
            </a:r>
            <a:r>
              <a:rPr lang="ru-RU" altLang="ru-KZ" err="1">
                <a:latin typeface="Times New Roman" panose="02020603050405020304" pitchFamily="18" charset="0"/>
              </a:rPr>
              <a:t>төмендейді,ақылынан</a:t>
            </a:r>
            <a:r>
              <a:rPr lang="ru-RU" altLang="ru-KZ">
                <a:latin typeface="Times New Roman" panose="02020603050405020304" pitchFamily="18" charset="0"/>
              </a:rPr>
              <a:t> </a:t>
            </a:r>
            <a:r>
              <a:rPr lang="ru-RU" altLang="ru-KZ" err="1">
                <a:latin typeface="Times New Roman" panose="02020603050405020304" pitchFamily="18" charset="0"/>
              </a:rPr>
              <a:t>алжасады</a:t>
            </a:r>
            <a:r>
              <a:rPr lang="ru-RU" altLang="ru-KZ">
                <a:latin typeface="Times New Roman" panose="02020603050405020304" pitchFamily="18" charset="0"/>
              </a:rPr>
              <a:t>. Ол </a:t>
            </a:r>
            <a:r>
              <a:rPr lang="ru-RU" altLang="ru-KZ" err="1">
                <a:latin typeface="Times New Roman" panose="02020603050405020304" pitchFamily="18" charset="0"/>
              </a:rPr>
              <a:t>жағдай</a:t>
            </a:r>
            <a:r>
              <a:rPr lang="ru-RU" altLang="ru-KZ">
                <a:latin typeface="Times New Roman" panose="02020603050405020304" pitchFamily="18" charset="0"/>
              </a:rPr>
              <a:t> </a:t>
            </a:r>
            <a:r>
              <a:rPr lang="ru-RU" altLang="ru-KZ" err="1">
                <a:latin typeface="Times New Roman" panose="02020603050405020304" pitchFamily="18" charset="0"/>
              </a:rPr>
              <a:t>кездессе</a:t>
            </a:r>
            <a:r>
              <a:rPr lang="ru-RU" altLang="ru-KZ">
                <a:latin typeface="Times New Roman" panose="02020603050405020304" pitchFamily="18" charset="0"/>
              </a:rPr>
              <a:t>, </a:t>
            </a:r>
            <a:r>
              <a:rPr lang="ru-RU" altLang="ru-KZ" err="1">
                <a:latin typeface="Times New Roman" panose="02020603050405020304" pitchFamily="18" charset="0"/>
              </a:rPr>
              <a:t>дене</a:t>
            </a:r>
            <a:r>
              <a:rPr lang="ru-RU" altLang="ru-KZ">
                <a:latin typeface="Times New Roman" panose="02020603050405020304" pitchFamily="18" charset="0"/>
              </a:rPr>
              <a:t> </a:t>
            </a:r>
            <a:r>
              <a:rPr lang="ru-RU" altLang="ru-KZ" err="1">
                <a:latin typeface="Times New Roman" panose="02020603050405020304" pitchFamily="18" charset="0"/>
              </a:rPr>
              <a:t>өсуін</a:t>
            </a:r>
            <a:r>
              <a:rPr lang="ru-RU" altLang="ru-KZ">
                <a:latin typeface="Times New Roman" panose="02020603050405020304" pitchFamily="18" charset="0"/>
              </a:rPr>
              <a:t> </a:t>
            </a:r>
            <a:r>
              <a:rPr lang="ru-RU" altLang="ru-KZ" err="1">
                <a:latin typeface="Times New Roman" panose="02020603050405020304" pitchFamily="18" charset="0"/>
              </a:rPr>
              <a:t>тоқтатады</a:t>
            </a:r>
            <a:r>
              <a:rPr lang="ru-RU" altLang="ru-KZ">
                <a:latin typeface="Times New Roman" panose="02020603050405020304" pitchFamily="18" charset="0"/>
              </a:rPr>
              <a:t>, кретинизм </a:t>
            </a:r>
            <a:r>
              <a:rPr lang="ru-RU" altLang="ru-KZ" err="1">
                <a:latin typeface="Times New Roman" panose="02020603050405020304" pitchFamily="18" charset="0"/>
              </a:rPr>
              <a:t>пайда</a:t>
            </a:r>
            <a:r>
              <a:rPr lang="ru-RU" altLang="ru-KZ">
                <a:latin typeface="Times New Roman" panose="02020603050405020304" pitchFamily="18" charset="0"/>
              </a:rPr>
              <a:t> болады. </a:t>
            </a:r>
          </a:p>
          <a:p>
            <a:pPr marL="92075" indent="-92075"/>
            <a:r>
              <a:rPr lang="ru-RU" altLang="ru-KZ" b="1" err="1">
                <a:latin typeface="Times New Roman" panose="02020603050405020304" pitchFamily="18" charset="0"/>
              </a:rPr>
              <a:t>Гипофнукцияның</a:t>
            </a:r>
            <a:r>
              <a:rPr lang="ru-RU" altLang="ru-KZ" b="1">
                <a:latin typeface="Times New Roman" panose="02020603050405020304" pitchFamily="18" charset="0"/>
              </a:rPr>
              <a:t> </a:t>
            </a:r>
            <a:r>
              <a:rPr lang="ru-RU" altLang="ru-KZ" b="1" err="1">
                <a:latin typeface="Times New Roman" panose="02020603050405020304" pitchFamily="18" charset="0"/>
              </a:rPr>
              <a:t>басқа</a:t>
            </a:r>
            <a:r>
              <a:rPr lang="ru-RU" altLang="ru-KZ" b="1">
                <a:latin typeface="Times New Roman" panose="02020603050405020304" pitchFamily="18" charset="0"/>
              </a:rPr>
              <a:t> </a:t>
            </a:r>
            <a:r>
              <a:rPr lang="ru-RU" altLang="ru-KZ" b="1" err="1">
                <a:latin typeface="Times New Roman" panose="02020603050405020304" pitchFamily="18" charset="0"/>
              </a:rPr>
              <a:t>түрі</a:t>
            </a:r>
            <a:r>
              <a:rPr lang="ru-RU" altLang="ru-KZ" b="1">
                <a:latin typeface="Times New Roman" panose="02020603050405020304" pitchFamily="18" charset="0"/>
              </a:rPr>
              <a:t> – </a:t>
            </a:r>
            <a:r>
              <a:rPr lang="ru-RU" altLang="ru-KZ" b="1" err="1">
                <a:latin typeface="Times New Roman" panose="02020603050405020304" pitchFamily="18" charset="0"/>
              </a:rPr>
              <a:t>эндемиялық</a:t>
            </a:r>
            <a:r>
              <a:rPr lang="ru-RU" altLang="ru-KZ" b="1">
                <a:latin typeface="Times New Roman" panose="02020603050405020304" pitchFamily="18" charset="0"/>
              </a:rPr>
              <a:t> </a:t>
            </a:r>
            <a:r>
              <a:rPr lang="ru-RU" altLang="ru-KZ" b="1" err="1">
                <a:latin typeface="Times New Roman" panose="02020603050405020304" pitchFamily="18" charset="0"/>
              </a:rPr>
              <a:t>жемсау</a:t>
            </a:r>
            <a:r>
              <a:rPr lang="ru-RU" altLang="ru-KZ" b="1">
                <a:latin typeface="Times New Roman" panose="02020603050405020304" pitchFamily="18" charset="0"/>
              </a:rPr>
              <a:t>(зоб).</a:t>
            </a:r>
            <a:r>
              <a:rPr lang="ru-RU" altLang="ru-KZ">
                <a:latin typeface="Times New Roman" panose="02020603050405020304" pitchFamily="18" charset="0"/>
              </a:rPr>
              <a:t> </a:t>
            </a:r>
          </a:p>
          <a:p>
            <a:pPr marL="92075" indent="-92075"/>
            <a:r>
              <a:rPr lang="ru-RU" altLang="ru-KZ" b="1">
                <a:latin typeface="Times New Roman" panose="02020603050405020304" pitchFamily="18" charset="0"/>
              </a:rPr>
              <a:t>Гиперфункция </a:t>
            </a:r>
            <a:r>
              <a:rPr lang="ru-RU" altLang="ru-KZ" b="1" err="1">
                <a:latin typeface="Times New Roman" panose="02020603050405020304" pitchFamily="18" charset="0"/>
              </a:rPr>
              <a:t>кезінде</a:t>
            </a:r>
            <a:r>
              <a:rPr lang="ru-RU" altLang="ru-KZ" b="1">
                <a:latin typeface="Times New Roman" panose="02020603050405020304" pitchFamily="18" charset="0"/>
              </a:rPr>
              <a:t> </a:t>
            </a:r>
            <a:r>
              <a:rPr lang="ru-RU" altLang="ru-KZ" b="1" err="1">
                <a:latin typeface="Times New Roman" panose="02020603050405020304" pitchFamily="18" charset="0"/>
              </a:rPr>
              <a:t>зат</a:t>
            </a:r>
            <a:r>
              <a:rPr lang="ru-RU" altLang="ru-KZ" b="1">
                <a:latin typeface="Times New Roman" panose="02020603050405020304" pitchFamily="18" charset="0"/>
              </a:rPr>
              <a:t> </a:t>
            </a:r>
            <a:r>
              <a:rPr lang="ru-RU" altLang="ru-KZ" b="1" err="1">
                <a:latin typeface="Times New Roman" panose="02020603050405020304" pitchFamily="18" charset="0"/>
              </a:rPr>
              <a:t>алмасу</a:t>
            </a:r>
            <a:r>
              <a:rPr lang="ru-RU" altLang="ru-KZ" b="1">
                <a:latin typeface="Times New Roman" panose="02020603050405020304" pitchFamily="18" charset="0"/>
              </a:rPr>
              <a:t> </a:t>
            </a:r>
            <a:r>
              <a:rPr lang="ru-RU" altLang="ru-KZ" b="1" err="1">
                <a:latin typeface="Times New Roman" panose="02020603050405020304" pitchFamily="18" charset="0"/>
              </a:rPr>
              <a:t>күшейеді</a:t>
            </a:r>
            <a:r>
              <a:rPr lang="ru-RU" altLang="ru-KZ">
                <a:latin typeface="Times New Roman" panose="02020603050405020304" pitchFamily="18" charset="0"/>
              </a:rPr>
              <a:t>, </a:t>
            </a:r>
            <a:r>
              <a:rPr lang="ru-RU" altLang="ru-KZ" err="1">
                <a:latin typeface="Times New Roman" panose="02020603050405020304" pitchFamily="18" charset="0"/>
              </a:rPr>
              <a:t>сырқат</a:t>
            </a:r>
            <a:r>
              <a:rPr lang="ru-RU" altLang="ru-KZ">
                <a:latin typeface="Times New Roman" panose="02020603050405020304" pitchFamily="18" charset="0"/>
              </a:rPr>
              <a:t> </a:t>
            </a:r>
            <a:r>
              <a:rPr lang="ru-RU" altLang="ru-KZ" err="1">
                <a:latin typeface="Times New Roman" panose="02020603050405020304" pitchFamily="18" charset="0"/>
              </a:rPr>
              <a:t>адамда</a:t>
            </a:r>
            <a:r>
              <a:rPr lang="ru-RU" altLang="ru-KZ">
                <a:latin typeface="Times New Roman" panose="02020603050405020304" pitchFamily="18" charset="0"/>
              </a:rPr>
              <a:t> </a:t>
            </a:r>
            <a:r>
              <a:rPr lang="ru-RU" altLang="ru-KZ" err="1">
                <a:latin typeface="Times New Roman" panose="02020603050405020304" pitchFamily="18" charset="0"/>
              </a:rPr>
              <a:t>қорқақтық</a:t>
            </a:r>
            <a:r>
              <a:rPr lang="ru-RU" altLang="ru-KZ">
                <a:latin typeface="Times New Roman" panose="02020603050405020304" pitchFamily="18" charset="0"/>
              </a:rPr>
              <a:t> </a:t>
            </a:r>
            <a:r>
              <a:rPr lang="ru-RU" altLang="ru-KZ" err="1">
                <a:latin typeface="Times New Roman" panose="02020603050405020304" pitchFamily="18" charset="0"/>
              </a:rPr>
              <a:t>пайда</a:t>
            </a:r>
            <a:r>
              <a:rPr lang="ru-RU" altLang="ru-KZ">
                <a:latin typeface="Times New Roman" panose="02020603050405020304" pitchFamily="18" charset="0"/>
              </a:rPr>
              <a:t> болады, </a:t>
            </a:r>
            <a:r>
              <a:rPr lang="ru-RU" altLang="ru-KZ" err="1">
                <a:latin typeface="Times New Roman" panose="02020603050405020304" pitchFamily="18" charset="0"/>
              </a:rPr>
              <a:t>жүйке</a:t>
            </a:r>
            <a:r>
              <a:rPr lang="ru-RU" altLang="ru-KZ">
                <a:latin typeface="Times New Roman" panose="02020603050405020304" pitchFamily="18" charset="0"/>
              </a:rPr>
              <a:t> </a:t>
            </a:r>
            <a:r>
              <a:rPr lang="ru-RU" altLang="ru-KZ" err="1">
                <a:latin typeface="Times New Roman" panose="02020603050405020304" pitchFamily="18" charset="0"/>
              </a:rPr>
              <a:t>жүйесі</a:t>
            </a:r>
            <a:r>
              <a:rPr lang="ru-RU" altLang="ru-KZ">
                <a:latin typeface="Times New Roman" panose="02020603050405020304" pitchFamily="18" charset="0"/>
              </a:rPr>
              <a:t> </a:t>
            </a:r>
            <a:r>
              <a:rPr lang="ru-RU" altLang="ru-KZ" err="1">
                <a:latin typeface="Times New Roman" panose="02020603050405020304" pitchFamily="18" charset="0"/>
              </a:rPr>
              <a:t>қозып</a:t>
            </a:r>
            <a:r>
              <a:rPr lang="ru-RU" altLang="ru-KZ">
                <a:latin typeface="Times New Roman" panose="02020603050405020304" pitchFamily="18" charset="0"/>
              </a:rPr>
              <a:t>, </a:t>
            </a:r>
            <a:r>
              <a:rPr lang="ru-RU" altLang="ru-KZ" err="1">
                <a:latin typeface="Times New Roman" panose="02020603050405020304" pitchFamily="18" charset="0"/>
              </a:rPr>
              <a:t>жұқарады</a:t>
            </a:r>
            <a:r>
              <a:rPr lang="ru-RU" altLang="ru-KZ">
                <a:latin typeface="Times New Roman" panose="02020603050405020304" pitchFamily="18" charset="0"/>
              </a:rPr>
              <a:t>.</a:t>
            </a:r>
          </a:p>
          <a:p>
            <a:endParaRPr lang="ru-KZ"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874302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F7D47BD-5A5C-3D07-254E-A46A2CC370B7}"/>
              </a:ext>
            </a:extLst>
          </p:cNvPr>
          <p:cNvSpPr>
            <a:spLocks noGrp="1"/>
          </p:cNvSpPr>
          <p:nvPr>
            <p:ph type="title"/>
          </p:nvPr>
        </p:nvSpPr>
        <p:spPr>
          <a:xfrm>
            <a:off x="641074" y="1314450"/>
            <a:ext cx="2844002" cy="3680244"/>
          </a:xfrm>
        </p:spPr>
        <p:txBody>
          <a:bodyPr>
            <a:normAutofit/>
          </a:bodyPr>
          <a:lstStyle/>
          <a:p>
            <a:pPr algn="l"/>
            <a:r>
              <a:rPr lang="ru-RU" sz="2800"/>
              <a:t>Ұйқы безінің (панкреатиттік без) гормондары</a:t>
            </a:r>
            <a:endParaRPr lang="ru-KZ" sz="28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Объект 2">
            <a:extLst>
              <a:ext uri="{FF2B5EF4-FFF2-40B4-BE49-F238E27FC236}">
                <a16:creationId xmlns:a16="http://schemas.microsoft.com/office/drawing/2014/main" id="{178EDFB2-CED5-914C-91D3-633992436312}"/>
              </a:ext>
            </a:extLst>
          </p:cNvPr>
          <p:cNvGraphicFramePr>
            <a:graphicFrameLocks noGrp="1"/>
          </p:cNvGraphicFramePr>
          <p:nvPr>
            <p:ph idx="1"/>
            <p:extLst>
              <p:ext uri="{D42A27DB-BD31-4B8C-83A1-F6EECF244321}">
                <p14:modId xmlns:p14="http://schemas.microsoft.com/office/powerpoint/2010/main" val="3487715202"/>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7505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Объект 2">
            <a:extLst>
              <a:ext uri="{FF2B5EF4-FFF2-40B4-BE49-F238E27FC236}">
                <a16:creationId xmlns:a16="http://schemas.microsoft.com/office/drawing/2014/main" id="{995BE301-794C-4D0C-E7A9-06CC6A2EAF10}"/>
              </a:ext>
            </a:extLst>
          </p:cNvPr>
          <p:cNvGraphicFramePr>
            <a:graphicFrameLocks noGrp="1"/>
          </p:cNvGraphicFramePr>
          <p:nvPr>
            <p:ph idx="1"/>
            <p:extLst>
              <p:ext uri="{D42A27DB-BD31-4B8C-83A1-F6EECF244321}">
                <p14:modId xmlns:p14="http://schemas.microsoft.com/office/powerpoint/2010/main" val="442068689"/>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768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Объект 2">
            <a:extLst>
              <a:ext uri="{FF2B5EF4-FFF2-40B4-BE49-F238E27FC236}">
                <a16:creationId xmlns:a16="http://schemas.microsoft.com/office/drawing/2014/main" id="{82ABE7C4-3C04-C77A-6CBB-5CFA1B7E77F8}"/>
              </a:ext>
            </a:extLst>
          </p:cNvPr>
          <p:cNvGraphicFramePr>
            <a:graphicFrameLocks noGrp="1"/>
          </p:cNvGraphicFramePr>
          <p:nvPr>
            <p:ph idx="1"/>
            <p:extLst>
              <p:ext uri="{D42A27DB-BD31-4B8C-83A1-F6EECF244321}">
                <p14:modId xmlns:p14="http://schemas.microsoft.com/office/powerpoint/2010/main" val="1598036380"/>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385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4459"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4461" name="Picture 104460">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4463" name="Rectangle 104462">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465" name="Picture 104464">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2" name="Заголовок 1">
            <a:extLst>
              <a:ext uri="{FF2B5EF4-FFF2-40B4-BE49-F238E27FC236}">
                <a16:creationId xmlns:a16="http://schemas.microsoft.com/office/drawing/2014/main" id="{A1A637C8-9BEC-AA28-76F7-8EA411DA5E1B}"/>
              </a:ext>
            </a:extLst>
          </p:cNvPr>
          <p:cNvSpPr>
            <a:spLocks noGrp="1"/>
          </p:cNvSpPr>
          <p:nvPr>
            <p:ph type="title" idx="4294967295"/>
          </p:nvPr>
        </p:nvSpPr>
        <p:spPr>
          <a:xfrm>
            <a:off x="913775" y="618517"/>
            <a:ext cx="7859564" cy="1596177"/>
          </a:xfrm>
        </p:spPr>
        <p:txBody>
          <a:bodyPr vert="horz" lIns="91440" tIns="45720" rIns="91440" bIns="45720" rtlCol="0" anchor="ctr">
            <a:normAutofit/>
          </a:bodyPr>
          <a:lstStyle/>
          <a:p>
            <a:pPr>
              <a:tabLst>
                <a:tab pos="3830638" algn="l"/>
              </a:tabLst>
              <a:defRPr/>
            </a:pPr>
            <a:r>
              <a:rPr lang="en-US" sz="4000" b="1" spc="50">
                <a:ln w="13335" cmpd="sng">
                  <a:solidFill>
                    <a:schemeClr val="accent1">
                      <a:lumMod val="50000"/>
                    </a:schemeClr>
                  </a:solidFill>
                  <a:prstDash val="solid"/>
                </a:ln>
              </a:rPr>
              <a:t>Сабақтың жоспары:</a:t>
            </a:r>
          </a:p>
        </p:txBody>
      </p:sp>
      <p:pic>
        <p:nvPicPr>
          <p:cNvPr id="104467" name="Picture 104466">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104469" name="Picture 104468">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sp>
        <p:nvSpPr>
          <p:cNvPr id="6" name="Объект 5">
            <a:extLst>
              <a:ext uri="{FF2B5EF4-FFF2-40B4-BE49-F238E27FC236}">
                <a16:creationId xmlns:a16="http://schemas.microsoft.com/office/drawing/2014/main" id="{0D657201-9ECD-6C74-A4FF-66EDB8CA5C88}"/>
              </a:ext>
            </a:extLst>
          </p:cNvPr>
          <p:cNvSpPr>
            <a:spLocks noGrp="1"/>
          </p:cNvSpPr>
          <p:nvPr>
            <p:ph sz="half" idx="4294967295"/>
          </p:nvPr>
        </p:nvSpPr>
        <p:spPr>
          <a:xfrm>
            <a:off x="913773" y="2367092"/>
            <a:ext cx="7859565" cy="3424107"/>
          </a:xfrm>
        </p:spPr>
        <p:txBody>
          <a:bodyPr vert="horz" lIns="91440" tIns="45720" rIns="91440" bIns="45720" rtlCol="0">
            <a:normAutofit/>
          </a:bodyPr>
          <a:lstStyle/>
          <a:p>
            <a:pPr marL="571500"/>
            <a:r>
              <a:rPr lang="en-US" altLang="ru-KZ" sz="1800"/>
              <a:t>Гормондар туралы жалпы түсінік</a:t>
            </a:r>
          </a:p>
          <a:p>
            <a:pPr marL="571500"/>
            <a:r>
              <a:rPr lang="en-US" altLang="ru-KZ" sz="1800"/>
              <a:t>Гормондардың жіктелуі</a:t>
            </a:r>
          </a:p>
          <a:p>
            <a:pPr marL="571500"/>
            <a:r>
              <a:rPr lang="en-US" sz="1800"/>
              <a:t>Гормондардың құрылымы мен ерекшеліктері, қызметі </a:t>
            </a:r>
          </a:p>
          <a:p>
            <a:pPr marL="571500"/>
            <a:r>
              <a:rPr lang="en-US" sz="1800"/>
              <a:t>Гормондардың әсер ету механизмдері</a:t>
            </a:r>
          </a:p>
          <a:p>
            <a:pPr marL="571500"/>
            <a:r>
              <a:rPr lang="en-US" sz="1800"/>
              <a:t>Гипоталамус-гипофиз жүйесінің гормондары.</a:t>
            </a:r>
          </a:p>
          <a:p>
            <a:pPr marL="571500"/>
            <a:r>
              <a:rPr lang="en-US" sz="1800"/>
              <a:t>Сілекей бездерінің эндокриндік қызметі</a:t>
            </a:r>
          </a:p>
          <a:p>
            <a:pPr marL="571500"/>
            <a:r>
              <a:rPr lang="en-US" altLang="ru-KZ" sz="1800"/>
              <a:t>Қорытынды </a:t>
            </a:r>
          </a:p>
          <a:p>
            <a:pPr marL="571500"/>
            <a:endParaRPr lang="en-US" altLang="ru-KZ" sz="1800"/>
          </a:p>
        </p:txBody>
      </p:sp>
      <p:pic>
        <p:nvPicPr>
          <p:cNvPr id="104471" name="Picture 104470">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04473" name="Picture 104472">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104453" name="Дата 3">
            <a:extLst>
              <a:ext uri="{FF2B5EF4-FFF2-40B4-BE49-F238E27FC236}">
                <a16:creationId xmlns:a16="http://schemas.microsoft.com/office/drawing/2014/main" id="{A43EFBA3-39D5-3F11-67C2-A9D9785D2284}"/>
              </a:ext>
            </a:extLst>
          </p:cNvPr>
          <p:cNvSpPr txBox="1">
            <a:spLocks noGrp="1"/>
          </p:cNvSpPr>
          <p:nvPr/>
        </p:nvSpPr>
        <p:spPr bwMode="auto">
          <a:xfrm>
            <a:off x="1981200" y="63119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fld id="{4583DD50-B1FA-400E-B0D5-752614CEFE6F}" type="datetime1">
              <a:rPr lang="ru-RU" altLang="ru-KZ" sz="1200">
                <a:solidFill>
                  <a:schemeClr val="tx2"/>
                </a:solidFill>
                <a:latin typeface="Calibri" panose="020F0502020204030204" pitchFamily="34" charset="0"/>
              </a:rPr>
              <a:pPr>
                <a:spcAft>
                  <a:spcPts val="600"/>
                </a:spcAft>
              </a:pPr>
              <a:t>07.10.2024</a:t>
            </a:fld>
            <a:endParaRPr lang="ru-RU" altLang="ru-KZ" sz="1200">
              <a:solidFill>
                <a:schemeClr val="tx2"/>
              </a:solidFill>
              <a:latin typeface="Calibri" panose="020F0502020204030204" pitchFamily="34" charset="0"/>
            </a:endParaRPr>
          </a:p>
        </p:txBody>
      </p:sp>
      <p:sp>
        <p:nvSpPr>
          <p:cNvPr id="104454" name="Номер слайда 4">
            <a:extLst>
              <a:ext uri="{FF2B5EF4-FFF2-40B4-BE49-F238E27FC236}">
                <a16:creationId xmlns:a16="http://schemas.microsoft.com/office/drawing/2014/main" id="{8B4203B4-EE4B-8E8D-24C9-1FED78AA5B74}"/>
              </a:ext>
            </a:extLst>
          </p:cNvPr>
          <p:cNvSpPr txBox="1">
            <a:spLocks noGrp="1"/>
          </p:cNvSpPr>
          <p:nvPr/>
        </p:nvSpPr>
        <p:spPr bwMode="auto">
          <a:xfrm>
            <a:off x="8077200" y="63119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Aft>
                <a:spcPts val="600"/>
              </a:spcAft>
            </a:pPr>
            <a:fld id="{59B71F97-868B-47EF-8040-BACC459B652F}" type="slidenum">
              <a:rPr lang="ru-RU" altLang="ru-KZ" sz="1200">
                <a:solidFill>
                  <a:schemeClr val="tx2"/>
                </a:solidFill>
                <a:latin typeface="Calibri" panose="020F0502020204030204" pitchFamily="34" charset="0"/>
              </a:rPr>
              <a:pPr algn="r">
                <a:spcAft>
                  <a:spcPts val="600"/>
                </a:spcAft>
              </a:pPr>
              <a:t>2</a:t>
            </a:fld>
            <a:endParaRPr lang="ru-RU" altLang="ru-KZ" sz="1200">
              <a:solidFill>
                <a:schemeClr val="tx2"/>
              </a:solidFill>
              <a:latin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1500"/>
                                        <p:tgtEl>
                                          <p:spTgt spid="6">
                                            <p:txEl>
                                              <p:pRg st="0" end="0"/>
                                            </p:txEl>
                                          </p:spTgt>
                                        </p:tgtEl>
                                      </p:cBhvr>
                                    </p:animEffect>
                                  </p:childTnLst>
                                </p:cTn>
                              </p:par>
                            </p:childTnLst>
                          </p:cTn>
                        </p:par>
                        <p:par>
                          <p:cTn id="12" fill="hold" nodeType="afterGroup">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1500"/>
                                        <p:tgtEl>
                                          <p:spTgt spid="6">
                                            <p:txEl>
                                              <p:pRg st="1" end="1"/>
                                            </p:txEl>
                                          </p:spTgt>
                                        </p:tgtEl>
                                      </p:cBhvr>
                                    </p:animEffect>
                                  </p:childTnLst>
                                </p:cTn>
                              </p:par>
                            </p:childTnLst>
                          </p:cTn>
                        </p:par>
                        <p:par>
                          <p:cTn id="16" fill="hold" nodeType="afterGroup">
                            <p:stCondLst>
                              <p:cond delay="4000"/>
                            </p:stCondLst>
                            <p:childTnLst>
                              <p:par>
                                <p:cTn id="17" presetID="22" presetClass="entr" presetSubtype="4"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down)">
                                      <p:cBhvr>
                                        <p:cTn id="19" dur="1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ipe(down)">
                                      <p:cBhvr>
                                        <p:cTn id="24" dur="1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ipe(down)">
                                      <p:cBhvr>
                                        <p:cTn id="29" dur="1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wipe(down)">
                                      <p:cBhvr>
                                        <p:cTn id="34" dur="1500"/>
                                        <p:tgtEl>
                                          <p:spTgt spid="6">
                                            <p:txEl>
                                              <p:pRg st="5" end="5"/>
                                            </p:txEl>
                                          </p:spTgt>
                                        </p:tgtEl>
                                      </p:cBhvr>
                                    </p:animEffect>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wipe(down)">
                                      <p:cBhvr>
                                        <p:cTn id="38" dur="1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546"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547" name="Picture 22539">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2548" name="Rectangle 22541">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49" name="Picture 22543">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533" name="Rectangle 5">
            <a:extLst>
              <a:ext uri="{FF2B5EF4-FFF2-40B4-BE49-F238E27FC236}">
                <a16:creationId xmlns:a16="http://schemas.microsoft.com/office/drawing/2014/main" id="{8C383F36-2006-7A6C-E6ED-54AFD2DDD2C1}"/>
              </a:ext>
            </a:extLst>
          </p:cNvPr>
          <p:cNvSpPr>
            <a:spLocks noGrp="1" noChangeArrowheads="1"/>
          </p:cNvSpPr>
          <p:nvPr>
            <p:ph type="body" sz="half" idx="2"/>
          </p:nvPr>
        </p:nvSpPr>
        <p:spPr>
          <a:xfrm>
            <a:off x="245805" y="762000"/>
            <a:ext cx="7183693" cy="5452537"/>
          </a:xfrm>
        </p:spPr>
        <p:txBody>
          <a:bodyPr vert="horz" lIns="91440" tIns="45720" rIns="91440" bIns="45720" rtlCol="0">
            <a:noAutofit/>
          </a:bodyPr>
          <a:lstStyle/>
          <a:p>
            <a:pPr marL="92075">
              <a:lnSpc>
                <a:spcPct val="110000"/>
              </a:lnSpc>
            </a:pPr>
            <a:r>
              <a:rPr lang="en-US" altLang="ru-KZ" sz="1600" b="1" dirty="0" err="1"/>
              <a:t>Гипофиз</a:t>
            </a:r>
            <a:r>
              <a:rPr lang="en-US" altLang="ru-KZ" sz="1600" b="1" dirty="0"/>
              <a:t> </a:t>
            </a:r>
            <a:r>
              <a:rPr lang="en-US" altLang="ru-KZ" sz="1600" dirty="0" err="1"/>
              <a:t>омыртқалы</a:t>
            </a:r>
            <a:r>
              <a:rPr lang="en-US" altLang="ru-KZ" sz="1600" dirty="0"/>
              <a:t> </a:t>
            </a:r>
            <a:r>
              <a:rPr lang="en-US" altLang="ru-KZ" sz="1600" dirty="0" err="1"/>
              <a:t>жануарлардағы</a:t>
            </a:r>
            <a:r>
              <a:rPr lang="en-US" altLang="ru-KZ" sz="1600" dirty="0"/>
              <a:t> </a:t>
            </a:r>
            <a:r>
              <a:rPr lang="en-US" altLang="ru-KZ" sz="1600" dirty="0" err="1"/>
              <a:t>ішкі</a:t>
            </a:r>
            <a:r>
              <a:rPr lang="en-US" altLang="ru-KZ" sz="1600" dirty="0"/>
              <a:t> </a:t>
            </a:r>
            <a:r>
              <a:rPr lang="en-US" altLang="ru-KZ" sz="1600" dirty="0" err="1"/>
              <a:t>секрецияның</a:t>
            </a:r>
            <a:r>
              <a:rPr lang="en-US" altLang="ru-KZ" sz="1600" dirty="0"/>
              <a:t> </a:t>
            </a:r>
            <a:r>
              <a:rPr lang="en-US" altLang="ru-KZ" sz="1600" dirty="0" err="1"/>
              <a:t>аса</a:t>
            </a:r>
            <a:r>
              <a:rPr lang="en-US" altLang="ru-KZ" sz="1600" dirty="0"/>
              <a:t> </a:t>
            </a:r>
            <a:r>
              <a:rPr lang="en-US" altLang="ru-KZ" sz="1600" dirty="0" err="1"/>
              <a:t>маңызды</a:t>
            </a:r>
            <a:r>
              <a:rPr lang="en-US" altLang="ru-KZ" sz="1600" dirty="0"/>
              <a:t> </a:t>
            </a:r>
            <a:r>
              <a:rPr lang="en-US" altLang="ru-KZ" sz="1600" dirty="0" err="1"/>
              <a:t>безі</a:t>
            </a:r>
            <a:r>
              <a:rPr lang="en-US" altLang="ru-KZ" sz="1600" dirty="0"/>
              <a:t>. </a:t>
            </a:r>
          </a:p>
          <a:p>
            <a:pPr marL="92075">
              <a:lnSpc>
                <a:spcPct val="110000"/>
              </a:lnSpc>
            </a:pPr>
            <a:r>
              <a:rPr lang="en-US" altLang="ru-KZ" sz="1600" b="1" dirty="0" err="1"/>
              <a:t>Гипофиз</a:t>
            </a:r>
            <a:r>
              <a:rPr lang="en-US" altLang="ru-KZ" sz="1600" b="1" dirty="0"/>
              <a:t> </a:t>
            </a:r>
            <a:r>
              <a:rPr lang="en-US" altLang="ru-KZ" sz="1600" dirty="0" err="1"/>
              <a:t>мидың</a:t>
            </a:r>
            <a:r>
              <a:rPr lang="en-US" altLang="ru-KZ" sz="1600" dirty="0"/>
              <a:t> </a:t>
            </a:r>
            <a:r>
              <a:rPr lang="en-US" altLang="ru-KZ" sz="1600" dirty="0" err="1"/>
              <a:t>астыңғы</a:t>
            </a:r>
            <a:r>
              <a:rPr lang="en-US" altLang="ru-KZ" sz="1600" dirty="0"/>
              <a:t> </a:t>
            </a:r>
            <a:r>
              <a:rPr lang="en-US" altLang="ru-KZ" sz="1600" dirty="0" err="1"/>
              <a:t>бөлігінде</a:t>
            </a:r>
            <a:r>
              <a:rPr lang="en-US" altLang="ru-KZ" sz="1600" dirty="0"/>
              <a:t> </a:t>
            </a:r>
            <a:r>
              <a:rPr lang="en-US" altLang="ru-KZ" sz="1600" dirty="0" err="1"/>
              <a:t>орналасқан</a:t>
            </a:r>
            <a:r>
              <a:rPr lang="en-US" altLang="ru-KZ" sz="1600" dirty="0"/>
              <a:t>:  </a:t>
            </a:r>
            <a:r>
              <a:rPr lang="en-US" altLang="ru-KZ" sz="1600" b="1" dirty="0" err="1"/>
              <a:t>алдыңғы</a:t>
            </a:r>
            <a:r>
              <a:rPr lang="en-US" altLang="ru-KZ" sz="1600" b="1" dirty="0"/>
              <a:t>(</a:t>
            </a:r>
            <a:r>
              <a:rPr lang="en-US" altLang="ru-KZ" sz="1600" b="1" dirty="0" err="1"/>
              <a:t>аденогипофиз</a:t>
            </a:r>
            <a:r>
              <a:rPr lang="en-US" altLang="ru-KZ" sz="1600" b="1" dirty="0"/>
              <a:t>), </a:t>
            </a:r>
            <a:r>
              <a:rPr lang="en-US" altLang="ru-KZ" sz="1600" b="1" dirty="0" err="1"/>
              <a:t>аралық</a:t>
            </a:r>
            <a:r>
              <a:rPr lang="en-US" altLang="ru-KZ" sz="1600" b="1" dirty="0"/>
              <a:t> </a:t>
            </a:r>
            <a:r>
              <a:rPr lang="en-US" altLang="ru-KZ" sz="1600" b="1" dirty="0" err="1"/>
              <a:t>және</a:t>
            </a:r>
            <a:r>
              <a:rPr lang="en-US" altLang="ru-KZ" sz="1600" b="1" dirty="0"/>
              <a:t> </a:t>
            </a:r>
            <a:r>
              <a:rPr lang="en-US" altLang="ru-KZ" sz="1600" b="1" dirty="0" err="1"/>
              <a:t>артқы</a:t>
            </a:r>
            <a:r>
              <a:rPr lang="en-US" altLang="ru-KZ" sz="1600" b="1" dirty="0"/>
              <a:t> </a:t>
            </a:r>
            <a:r>
              <a:rPr lang="en-US" altLang="ru-KZ" sz="1600" b="1" dirty="0" err="1"/>
              <a:t>бөлік</a:t>
            </a:r>
            <a:r>
              <a:rPr lang="en-US" altLang="ru-KZ" sz="1600" b="1" dirty="0"/>
              <a:t>(</a:t>
            </a:r>
            <a:r>
              <a:rPr lang="en-US" altLang="ru-KZ" sz="1600" b="1" dirty="0" err="1"/>
              <a:t>нейрогипофиз</a:t>
            </a:r>
            <a:r>
              <a:rPr lang="en-US" altLang="ru-KZ" sz="1600" b="1" dirty="0"/>
              <a:t>).</a:t>
            </a:r>
            <a:r>
              <a:rPr lang="en-US" altLang="ru-KZ" sz="1600" dirty="0"/>
              <a:t> </a:t>
            </a:r>
          </a:p>
          <a:p>
            <a:pPr marL="92075">
              <a:lnSpc>
                <a:spcPct val="110000"/>
              </a:lnSpc>
            </a:pPr>
            <a:r>
              <a:rPr lang="en-US" altLang="ru-KZ" sz="1600" dirty="0" err="1"/>
              <a:t>Гипофиз</a:t>
            </a:r>
            <a:r>
              <a:rPr lang="en-US" altLang="ru-KZ" sz="1600" dirty="0"/>
              <a:t> </a:t>
            </a:r>
            <a:r>
              <a:rPr lang="en-US" altLang="ru-KZ" sz="1600" dirty="0" err="1"/>
              <a:t>бөліктері</a:t>
            </a:r>
            <a:r>
              <a:rPr lang="en-US" altLang="ru-KZ" sz="1600" dirty="0"/>
              <a:t> </a:t>
            </a:r>
            <a:r>
              <a:rPr lang="en-US" altLang="ru-KZ" sz="1600" dirty="0" err="1"/>
              <a:t>гистологиялық</a:t>
            </a:r>
            <a:r>
              <a:rPr lang="en-US" altLang="ru-KZ" sz="1600" dirty="0"/>
              <a:t> </a:t>
            </a:r>
            <a:r>
              <a:rPr lang="en-US" altLang="ru-KZ" sz="1600" dirty="0" err="1"/>
              <a:t>тұрғыдан</a:t>
            </a:r>
            <a:r>
              <a:rPr lang="en-US" altLang="ru-KZ" sz="1600" dirty="0"/>
              <a:t> </a:t>
            </a:r>
            <a:r>
              <a:rPr lang="en-US" altLang="ru-KZ" sz="1600" dirty="0" err="1"/>
              <a:t>ажыратылады</a:t>
            </a:r>
            <a:r>
              <a:rPr lang="en-US" altLang="ru-KZ" sz="1600" dirty="0"/>
              <a:t>, </a:t>
            </a:r>
            <a:r>
              <a:rPr lang="en-US" altLang="ru-KZ" sz="1600" dirty="0" err="1"/>
              <a:t>олар</a:t>
            </a:r>
            <a:r>
              <a:rPr lang="en-US" altLang="ru-KZ" sz="1600" dirty="0"/>
              <a:t> </a:t>
            </a:r>
            <a:r>
              <a:rPr lang="en-US" altLang="ru-KZ" sz="1600" dirty="0" err="1"/>
              <a:t>әр</a:t>
            </a:r>
            <a:r>
              <a:rPr lang="en-US" altLang="ru-KZ" sz="1600" dirty="0"/>
              <a:t> </a:t>
            </a:r>
            <a:r>
              <a:rPr lang="en-US" altLang="ru-KZ" sz="1600" dirty="0" err="1"/>
              <a:t>түрлі</a:t>
            </a:r>
            <a:r>
              <a:rPr lang="en-US" altLang="ru-KZ" sz="1600" dirty="0"/>
              <a:t> </a:t>
            </a:r>
            <a:r>
              <a:rPr lang="en-US" altLang="ru-KZ" sz="1600" dirty="0" err="1"/>
              <a:t>қызмет</a:t>
            </a:r>
            <a:r>
              <a:rPr lang="en-US" altLang="ru-KZ" sz="1600" dirty="0"/>
              <a:t> </a:t>
            </a:r>
            <a:r>
              <a:rPr lang="en-US" altLang="ru-KZ" sz="1600" dirty="0" err="1"/>
              <a:t>атқаратын</a:t>
            </a:r>
            <a:r>
              <a:rPr lang="en-US" altLang="ru-KZ" sz="1600" dirty="0"/>
              <a:t> </a:t>
            </a:r>
            <a:r>
              <a:rPr lang="en-US" altLang="ru-KZ" sz="1600" dirty="0" err="1"/>
              <a:t>гормондар</a:t>
            </a:r>
            <a:r>
              <a:rPr lang="en-US" altLang="ru-KZ" sz="1600" dirty="0"/>
              <a:t> </a:t>
            </a:r>
            <a:r>
              <a:rPr lang="en-US" altLang="ru-KZ" sz="1600" dirty="0" err="1"/>
              <a:t>бөліп</a:t>
            </a:r>
            <a:r>
              <a:rPr lang="en-US" altLang="ru-KZ" sz="1600" dirty="0"/>
              <a:t> </a:t>
            </a:r>
            <a:r>
              <a:rPr lang="en-US" altLang="ru-KZ" sz="1600" dirty="0" err="1"/>
              <a:t>шығарады</a:t>
            </a:r>
            <a:r>
              <a:rPr lang="en-US" altLang="ru-KZ" sz="1600" dirty="0"/>
              <a:t>, </a:t>
            </a:r>
            <a:r>
              <a:rPr lang="en-US" altLang="ru-KZ" sz="1600" dirty="0" err="1"/>
              <a:t>барлығы</a:t>
            </a:r>
            <a:r>
              <a:rPr lang="en-US" altLang="ru-KZ" sz="1600" dirty="0"/>
              <a:t> </a:t>
            </a:r>
            <a:r>
              <a:rPr lang="en-US" altLang="ru-KZ" sz="1600" dirty="0" err="1"/>
              <a:t>ақуызды</a:t>
            </a:r>
            <a:r>
              <a:rPr lang="en-US" altLang="ru-KZ" sz="1600" dirty="0"/>
              <a:t> </a:t>
            </a:r>
            <a:r>
              <a:rPr lang="en-US" altLang="ru-KZ" sz="1600" dirty="0" err="1"/>
              <a:t>зат</a:t>
            </a:r>
            <a:r>
              <a:rPr lang="en-US" altLang="ru-KZ" sz="1600" dirty="0"/>
              <a:t>. </a:t>
            </a:r>
          </a:p>
          <a:p>
            <a:pPr marL="92075">
              <a:lnSpc>
                <a:spcPct val="110000"/>
              </a:lnSpc>
            </a:pPr>
            <a:r>
              <a:rPr lang="en-US" altLang="ru-KZ" sz="1600" dirty="0" err="1"/>
              <a:t>Гипофизде</a:t>
            </a:r>
            <a:r>
              <a:rPr lang="en-US" altLang="ru-KZ" sz="1600" dirty="0"/>
              <a:t> </a:t>
            </a:r>
            <a:r>
              <a:rPr lang="en-US" altLang="ru-KZ" sz="1600" dirty="0" err="1"/>
              <a:t>гормон</a:t>
            </a:r>
            <a:r>
              <a:rPr lang="en-US" altLang="ru-KZ" sz="1600" dirty="0"/>
              <a:t> </a:t>
            </a:r>
            <a:r>
              <a:rPr lang="en-US" altLang="ru-KZ" sz="1600" dirty="0" err="1"/>
              <a:t>түзілуге</a:t>
            </a:r>
            <a:r>
              <a:rPr lang="en-US" altLang="ru-KZ" sz="1600" dirty="0"/>
              <a:t> </a:t>
            </a:r>
            <a:r>
              <a:rPr lang="en-US" altLang="ru-KZ" sz="1600" dirty="0" err="1"/>
              <a:t>гипоталамус</a:t>
            </a:r>
            <a:r>
              <a:rPr lang="en-US" altLang="ru-KZ" sz="1600" dirty="0"/>
              <a:t> </a:t>
            </a:r>
            <a:r>
              <a:rPr lang="en-US" altLang="ru-KZ" sz="1600" dirty="0" err="1"/>
              <a:t>реттеуші</a:t>
            </a:r>
            <a:r>
              <a:rPr lang="en-US" altLang="ru-KZ" sz="1600" dirty="0"/>
              <a:t> </a:t>
            </a:r>
            <a:r>
              <a:rPr lang="en-US" altLang="ru-KZ" sz="1600" dirty="0" err="1"/>
              <a:t>қызмет</a:t>
            </a:r>
            <a:r>
              <a:rPr lang="en-US" altLang="ru-KZ" sz="1600" dirty="0"/>
              <a:t> </a:t>
            </a:r>
            <a:r>
              <a:rPr lang="en-US" altLang="ru-KZ" sz="1600" dirty="0" err="1"/>
              <a:t>атқарады</a:t>
            </a:r>
            <a:r>
              <a:rPr lang="en-US" altLang="ru-KZ" sz="1600" dirty="0"/>
              <a:t>. </a:t>
            </a:r>
          </a:p>
          <a:p>
            <a:pPr marL="92075">
              <a:lnSpc>
                <a:spcPct val="110000"/>
              </a:lnSpc>
            </a:pPr>
            <a:r>
              <a:rPr lang="en-US" altLang="ru-KZ" sz="1600" b="1" dirty="0" err="1"/>
              <a:t>Алдыңғы</a:t>
            </a:r>
            <a:r>
              <a:rPr lang="en-US" altLang="ru-KZ" sz="1600" b="1" dirty="0"/>
              <a:t> </a:t>
            </a:r>
            <a:r>
              <a:rPr lang="en-US" altLang="ru-KZ" sz="1600" b="1" dirty="0" err="1"/>
              <a:t>бөлік</a:t>
            </a:r>
            <a:r>
              <a:rPr lang="en-US" altLang="ru-KZ" sz="1600" b="1" dirty="0"/>
              <a:t> 6 </a:t>
            </a:r>
            <a:r>
              <a:rPr lang="en-US" altLang="ru-KZ" sz="1600" b="1" dirty="0" err="1"/>
              <a:t>гормон</a:t>
            </a:r>
            <a:r>
              <a:rPr lang="en-US" altLang="ru-KZ" sz="1600" dirty="0"/>
              <a:t>: </a:t>
            </a:r>
            <a:r>
              <a:rPr lang="en-US" altLang="ru-KZ" sz="1600" dirty="0" err="1"/>
              <a:t>өсу</a:t>
            </a:r>
            <a:r>
              <a:rPr lang="en-US" altLang="ru-KZ" sz="1600" dirty="0"/>
              <a:t> </a:t>
            </a:r>
            <a:r>
              <a:rPr lang="en-US" altLang="ru-KZ" sz="1600" dirty="0" err="1"/>
              <a:t>гормоны</a:t>
            </a:r>
            <a:r>
              <a:rPr lang="en-US" altLang="ru-KZ" sz="1600" dirty="0"/>
              <a:t>  </a:t>
            </a:r>
          </a:p>
          <a:p>
            <a:pPr marL="92075">
              <a:lnSpc>
                <a:spcPct val="110000"/>
              </a:lnSpc>
            </a:pPr>
            <a:r>
              <a:rPr lang="en-US" altLang="ru-KZ" sz="1600" dirty="0"/>
              <a:t>(</a:t>
            </a:r>
            <a:r>
              <a:rPr lang="en-US" altLang="ru-KZ" sz="1600" dirty="0" err="1"/>
              <a:t>сомототропин</a:t>
            </a:r>
            <a:r>
              <a:rPr lang="en-US" altLang="ru-KZ" sz="1600" dirty="0"/>
              <a:t> </a:t>
            </a:r>
            <a:r>
              <a:rPr lang="en-US" altLang="ru-KZ" sz="1600" b="1" dirty="0"/>
              <a:t>СТГ</a:t>
            </a:r>
            <a:r>
              <a:rPr lang="en-US" altLang="ru-KZ" sz="1600" dirty="0"/>
              <a:t>),</a:t>
            </a:r>
          </a:p>
          <a:p>
            <a:pPr marL="92075">
              <a:lnSpc>
                <a:spcPct val="110000"/>
              </a:lnSpc>
            </a:pPr>
            <a:r>
              <a:rPr lang="en-US" altLang="ru-KZ" sz="1600" dirty="0" err="1"/>
              <a:t>адренокортикотропты</a:t>
            </a:r>
            <a:r>
              <a:rPr lang="en-US" altLang="ru-KZ" sz="1600" dirty="0"/>
              <a:t> </a:t>
            </a:r>
            <a:r>
              <a:rPr lang="en-US" altLang="ru-KZ" sz="1600" dirty="0" err="1"/>
              <a:t>гормон</a:t>
            </a:r>
            <a:r>
              <a:rPr lang="en-US" altLang="ru-KZ" sz="1600" dirty="0"/>
              <a:t>(АКТГ), </a:t>
            </a:r>
          </a:p>
          <a:p>
            <a:pPr marL="92075">
              <a:lnSpc>
                <a:spcPct val="110000"/>
              </a:lnSpc>
            </a:pPr>
            <a:r>
              <a:rPr lang="en-US" altLang="ru-KZ" sz="1600" dirty="0" err="1"/>
              <a:t>тиреотропты</a:t>
            </a:r>
            <a:r>
              <a:rPr lang="en-US" altLang="ru-KZ" sz="1600" dirty="0"/>
              <a:t> </a:t>
            </a:r>
            <a:r>
              <a:rPr lang="en-US" altLang="ru-KZ" sz="1600" dirty="0" err="1"/>
              <a:t>гормон</a:t>
            </a:r>
            <a:r>
              <a:rPr lang="en-US" altLang="ru-KZ" sz="1600" dirty="0"/>
              <a:t> (ТТГ), </a:t>
            </a:r>
            <a:r>
              <a:rPr lang="en-US" altLang="ru-KZ" sz="1600" dirty="0" err="1"/>
              <a:t>гонадотропты</a:t>
            </a:r>
            <a:r>
              <a:rPr lang="en-US" altLang="ru-KZ" sz="1600" dirty="0"/>
              <a:t> </a:t>
            </a:r>
            <a:r>
              <a:rPr lang="en-US" altLang="ru-KZ" sz="1600" dirty="0" err="1"/>
              <a:t>гормон</a:t>
            </a:r>
            <a:r>
              <a:rPr lang="en-US" altLang="ru-KZ" sz="1600" dirty="0"/>
              <a:t>(</a:t>
            </a:r>
            <a:r>
              <a:rPr lang="en-US" altLang="ru-KZ" sz="1600" b="1" dirty="0"/>
              <a:t>ГТГ</a:t>
            </a:r>
            <a:r>
              <a:rPr lang="en-US" altLang="ru-KZ" sz="1600" dirty="0"/>
              <a:t>), </a:t>
            </a:r>
          </a:p>
          <a:p>
            <a:pPr marL="92075">
              <a:lnSpc>
                <a:spcPct val="110000"/>
              </a:lnSpc>
            </a:pPr>
            <a:r>
              <a:rPr lang="en-US" altLang="ru-KZ" sz="1600" dirty="0" err="1"/>
              <a:t>пролактин</a:t>
            </a:r>
            <a:r>
              <a:rPr lang="en-US" altLang="ru-KZ" sz="1600" dirty="0"/>
              <a:t> </a:t>
            </a:r>
            <a:r>
              <a:rPr lang="en-US" altLang="ru-KZ" sz="1600" dirty="0" err="1"/>
              <a:t>және</a:t>
            </a:r>
            <a:r>
              <a:rPr lang="en-US" altLang="ru-KZ" sz="1600" dirty="0"/>
              <a:t> </a:t>
            </a:r>
            <a:r>
              <a:rPr lang="en-US" altLang="ru-KZ" sz="1600" dirty="0" err="1"/>
              <a:t>лютеиндеуші</a:t>
            </a:r>
            <a:r>
              <a:rPr lang="en-US" altLang="ru-KZ" sz="1600" dirty="0"/>
              <a:t> </a:t>
            </a:r>
            <a:r>
              <a:rPr lang="en-US" altLang="ru-KZ" sz="1600" dirty="0" err="1"/>
              <a:t>гормон</a:t>
            </a:r>
            <a:r>
              <a:rPr lang="en-US" altLang="ru-KZ" sz="1600" dirty="0"/>
              <a:t>(</a:t>
            </a:r>
            <a:r>
              <a:rPr lang="en-US" altLang="ru-KZ" sz="1600" b="1" dirty="0"/>
              <a:t>ЛГ</a:t>
            </a:r>
            <a:r>
              <a:rPr lang="en-US" altLang="ru-KZ" sz="1600" dirty="0"/>
              <a:t>); </a:t>
            </a:r>
          </a:p>
          <a:p>
            <a:pPr marL="92075">
              <a:lnSpc>
                <a:spcPct val="110000"/>
              </a:lnSpc>
            </a:pPr>
            <a:r>
              <a:rPr lang="en-US" altLang="ru-KZ" sz="1600" b="1" dirty="0" err="1"/>
              <a:t>Артқы</a:t>
            </a:r>
            <a:r>
              <a:rPr lang="en-US" altLang="ru-KZ" sz="1600" b="1" dirty="0"/>
              <a:t> </a:t>
            </a:r>
            <a:r>
              <a:rPr lang="en-US" altLang="ru-KZ" sz="1600" b="1" dirty="0" err="1"/>
              <a:t>бөлігі</a:t>
            </a:r>
            <a:r>
              <a:rPr lang="en-US" altLang="ru-KZ" sz="1600" b="1" dirty="0"/>
              <a:t> 2 </a:t>
            </a:r>
            <a:r>
              <a:rPr lang="en-US" altLang="ru-KZ" sz="1600" b="1" dirty="0" err="1"/>
              <a:t>гормон</a:t>
            </a:r>
            <a:r>
              <a:rPr lang="en-US" altLang="ru-KZ" sz="1600" b="1" dirty="0"/>
              <a:t>: </a:t>
            </a:r>
            <a:r>
              <a:rPr lang="en-US" altLang="ru-KZ" sz="1600" dirty="0" err="1"/>
              <a:t>вазопрессин</a:t>
            </a:r>
            <a:r>
              <a:rPr lang="en-US" altLang="ru-KZ" sz="1600" dirty="0"/>
              <a:t> </a:t>
            </a:r>
            <a:r>
              <a:rPr lang="en-US" altLang="ru-KZ" sz="1600" dirty="0" err="1"/>
              <a:t>мен</a:t>
            </a:r>
            <a:r>
              <a:rPr lang="en-US" altLang="ru-KZ" sz="1600" dirty="0"/>
              <a:t> </a:t>
            </a:r>
            <a:r>
              <a:rPr lang="en-US" altLang="ru-KZ" sz="1600" dirty="0" err="1"/>
              <a:t>окситоцин</a:t>
            </a:r>
            <a:r>
              <a:rPr lang="en-US" altLang="ru-KZ" sz="1600" dirty="0"/>
              <a:t>; </a:t>
            </a:r>
          </a:p>
          <a:p>
            <a:pPr marL="92075">
              <a:lnSpc>
                <a:spcPct val="110000"/>
              </a:lnSpc>
            </a:pPr>
            <a:r>
              <a:rPr lang="en-US" altLang="ru-KZ" sz="1600" b="1" dirty="0" err="1"/>
              <a:t>Аралық</a:t>
            </a:r>
            <a:r>
              <a:rPr lang="en-US" altLang="ru-KZ" sz="1600" b="1" dirty="0"/>
              <a:t> </a:t>
            </a:r>
            <a:r>
              <a:rPr lang="en-US" altLang="ru-KZ" sz="1600" b="1" dirty="0" err="1"/>
              <a:t>бөлігі</a:t>
            </a:r>
            <a:r>
              <a:rPr lang="en-US" altLang="ru-KZ" sz="1600" dirty="0"/>
              <a:t>  </a:t>
            </a:r>
            <a:r>
              <a:rPr lang="en-US" altLang="ru-KZ" sz="1600" dirty="0" err="1"/>
              <a:t>меланотропин</a:t>
            </a:r>
            <a:r>
              <a:rPr lang="en-US" altLang="ru-KZ" sz="1600" dirty="0"/>
              <a:t>(МСГ) </a:t>
            </a:r>
            <a:r>
              <a:rPr lang="en-US" altLang="ru-KZ" sz="1600" dirty="0" err="1"/>
              <a:t>бөледі</a:t>
            </a:r>
            <a:r>
              <a:rPr lang="en-US" altLang="ru-KZ" sz="1600" dirty="0"/>
              <a:t>.</a:t>
            </a:r>
          </a:p>
        </p:txBody>
      </p:sp>
      <p:sp>
        <p:nvSpPr>
          <p:cNvPr id="22530" name="Rectangle 2">
            <a:extLst>
              <a:ext uri="{FF2B5EF4-FFF2-40B4-BE49-F238E27FC236}">
                <a16:creationId xmlns:a16="http://schemas.microsoft.com/office/drawing/2014/main" id="{DC7403A0-16D0-06FB-A99E-E5053B513ED9}"/>
              </a:ext>
            </a:extLst>
          </p:cNvPr>
          <p:cNvSpPr>
            <a:spLocks noGrp="1" noChangeArrowheads="1"/>
          </p:cNvSpPr>
          <p:nvPr>
            <p:ph type="title"/>
          </p:nvPr>
        </p:nvSpPr>
        <p:spPr>
          <a:xfrm>
            <a:off x="1052052" y="265472"/>
            <a:ext cx="5857428" cy="599768"/>
          </a:xfrm>
        </p:spPr>
        <p:txBody>
          <a:bodyPr vert="horz" lIns="91440" tIns="45720" rIns="91440" bIns="45720" rtlCol="0" anchor="ctr">
            <a:normAutofit/>
          </a:bodyPr>
          <a:lstStyle/>
          <a:p>
            <a:r>
              <a:rPr lang="en-US" altLang="ru-KZ" b="1" dirty="0"/>
              <a:t>ГИПОФИЗ</a:t>
            </a:r>
          </a:p>
        </p:txBody>
      </p:sp>
      <p:pic>
        <p:nvPicPr>
          <p:cNvPr id="7176" name="Picture 8" descr="Гипофиз строение">
            <a:extLst>
              <a:ext uri="{FF2B5EF4-FFF2-40B4-BE49-F238E27FC236}">
                <a16:creationId xmlns:a16="http://schemas.microsoft.com/office/drawing/2014/main" id="{49B6F35F-FB8F-DA42-2274-87DE2354E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2" y="1178456"/>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53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533">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2533">
                                            <p:txEl>
                                              <p:pRg st="1" end="1"/>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2533">
                                            <p:txEl>
                                              <p:pRg st="2" end="2"/>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2533">
                                            <p:txEl>
                                              <p:pRg st="3" end="3"/>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2533">
                                            <p:txEl>
                                              <p:pRg st="4" end="4"/>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2533">
                                            <p:txEl>
                                              <p:pRg st="5" end="5"/>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2533">
                                            <p:txEl>
                                              <p:pRg st="6" end="6"/>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22533">
                                            <p:txEl>
                                              <p:pRg st="7" end="7"/>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22533">
                                            <p:txEl>
                                              <p:pRg st="8" end="8"/>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22533">
                                            <p:txEl>
                                              <p:pRg st="9" end="9"/>
                                            </p:tx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2253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autoUpdateAnimBg="0" advAuto="0"/>
      <p:bldP spid="2253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Гипофиз - функции, гормоны и болезни гипофиза">
            <a:extLst>
              <a:ext uri="{FF2B5EF4-FFF2-40B4-BE49-F238E27FC236}">
                <a16:creationId xmlns:a16="http://schemas.microsoft.com/office/drawing/2014/main" id="{197D7A52-4D99-7731-C7DE-3C960A8B9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832" y="714375"/>
            <a:ext cx="7688825"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90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5" name="Rectangle 5">
            <a:extLst>
              <a:ext uri="{FF2B5EF4-FFF2-40B4-BE49-F238E27FC236}">
                <a16:creationId xmlns:a16="http://schemas.microsoft.com/office/drawing/2014/main" id="{565ABE46-9AC7-E4E9-36CF-4F0E398F5E73}"/>
              </a:ext>
            </a:extLst>
          </p:cNvPr>
          <p:cNvSpPr>
            <a:spLocks noGrp="1" noChangeArrowheads="1"/>
          </p:cNvSpPr>
          <p:nvPr>
            <p:ph type="body" sz="half" idx="2"/>
          </p:nvPr>
        </p:nvSpPr>
        <p:spPr>
          <a:xfrm>
            <a:off x="4328160" y="101600"/>
            <a:ext cx="7680960" cy="6783388"/>
          </a:xfrm>
        </p:spPr>
        <p:txBody>
          <a:bodyPr>
            <a:normAutofit fontScale="92500" lnSpcReduction="10000"/>
          </a:bodyPr>
          <a:lstStyle/>
          <a:p>
            <a:pPr eaLnBrk="1" hangingPunct="1"/>
            <a:r>
              <a:rPr lang="kk-KZ" altLang="ru-KZ" sz="2400" b="1" dirty="0">
                <a:latin typeface="Times New Roman" panose="02020603050405020304" pitchFamily="18" charset="0"/>
              </a:rPr>
              <a:t>Гипоталамус</a:t>
            </a:r>
            <a:r>
              <a:rPr lang="kk-KZ" altLang="ru-KZ" sz="2400" dirty="0">
                <a:latin typeface="Times New Roman" panose="02020603050405020304" pitchFamily="18" charset="0"/>
              </a:rPr>
              <a:t> – мидың бір бөлігі. Оның жүйке  жасушасында ерекше химиялық заттар түзіледі. Ол     заттар  портальдық капиллярлар арқылы гипофизге барады да, сол  жерде  гормондар бөлінуін реттейді. Аденогипофиздің    гормондарының синтезделуін   реттейтін   гипоталамус заттары </a:t>
            </a:r>
            <a:r>
              <a:rPr lang="ru-RU" altLang="ru-KZ" sz="2400" dirty="0">
                <a:latin typeface="Times New Roman" panose="02020603050405020304" pitchFamily="18" charset="0"/>
              </a:rPr>
              <a:t>19</a:t>
            </a:r>
            <a:r>
              <a:rPr lang="kk-KZ" altLang="ru-KZ" sz="2400" dirty="0">
                <a:latin typeface="Times New Roman" panose="02020603050405020304" pitchFamily="18" charset="0"/>
              </a:rPr>
              <a:t>60 ж ашылды (Р. Гиллемин мен Э. Шелли). Алғаш олар  рилизин-фактор және  нейрогормондар  деп  аталады. Ал қазір либериндер және статиндер деп аталады. Нейрогормондарды бөліп алу, химиялық  табиғаты  мен  құрылымын анықтау өте қиын. </a:t>
            </a:r>
          </a:p>
          <a:p>
            <a:pPr eaLnBrk="1" hangingPunct="1">
              <a:buFontTx/>
              <a:buNone/>
            </a:pPr>
            <a:r>
              <a:rPr lang="kk-KZ" altLang="ru-KZ" sz="2400" dirty="0">
                <a:latin typeface="Times New Roman" panose="02020603050405020304" pitchFamily="18" charset="0"/>
              </a:rPr>
              <a:t>Мысалы, Р.Гиллемин ғылыми тобы 1 мг таза тиреолиберин  бөліп  алу  үшін  300 мың қойдың  гипоталамусын  өңдеген. </a:t>
            </a:r>
            <a:endParaRPr lang="ru-RU" altLang="ru-KZ" sz="2400" dirty="0">
              <a:latin typeface="Times New Roman" panose="02020603050405020304" pitchFamily="18" charset="0"/>
            </a:endParaRPr>
          </a:p>
        </p:txBody>
      </p:sp>
      <p:pic>
        <p:nvPicPr>
          <p:cNvPr id="4098" name="Picture 2" descr="Гамартома гипоталамуса | Лечение в Израиле Ихилов Топ">
            <a:extLst>
              <a:ext uri="{FF2B5EF4-FFF2-40B4-BE49-F238E27FC236}">
                <a16:creationId xmlns:a16="http://schemas.microsoft.com/office/drawing/2014/main" id="{A38F4D00-5B24-614B-6158-887A5C8E8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1"/>
            <a:ext cx="4582160" cy="3655060"/>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a:extLst>
              <a:ext uri="{FF2B5EF4-FFF2-40B4-BE49-F238E27FC236}">
                <a16:creationId xmlns:a16="http://schemas.microsoft.com/office/drawing/2014/main" id="{FEFAC4A9-4A3A-B6E9-EAF7-36BBCB2DD8C5}"/>
              </a:ext>
            </a:extLst>
          </p:cNvPr>
          <p:cNvSpPr>
            <a:spLocks noGrp="1"/>
          </p:cNvSpPr>
          <p:nvPr>
            <p:ph sz="half" idx="1"/>
          </p:nvPr>
        </p:nvSpPr>
        <p:spPr/>
        <p:txBody>
          <a:bodyPr/>
          <a:lstStyle/>
          <a:p>
            <a:endParaRPr lang="ru-K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48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4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A92DB400-E820-904D-249B-4F81773BE8D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267465"/>
            <a:ext cx="4237703" cy="3657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4276" name="Rectangle 6">
            <a:extLst>
              <a:ext uri="{FF2B5EF4-FFF2-40B4-BE49-F238E27FC236}">
                <a16:creationId xmlns:a16="http://schemas.microsoft.com/office/drawing/2014/main" id="{82F9FD93-BF40-BD2F-2DB3-CAC808838033}"/>
              </a:ext>
            </a:extLst>
          </p:cNvPr>
          <p:cNvGraphicFramePr/>
          <p:nvPr>
            <p:extLst>
              <p:ext uri="{D42A27DB-BD31-4B8C-83A1-F6EECF244321}">
                <p14:modId xmlns:p14="http://schemas.microsoft.com/office/powerpoint/2010/main" val="612706116"/>
              </p:ext>
            </p:extLst>
          </p:nvPr>
        </p:nvGraphicFramePr>
        <p:xfrm>
          <a:off x="3648076" y="260350"/>
          <a:ext cx="8140801" cy="659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70" name="Объект 3">
            <a:extLst>
              <a:ext uri="{FF2B5EF4-FFF2-40B4-BE49-F238E27FC236}">
                <a16:creationId xmlns:a16="http://schemas.microsoft.com/office/drawing/2014/main" id="{93B5AAA1-FA3F-B8E1-7AF6-42850B70543F}"/>
              </a:ext>
            </a:extLst>
          </p:cNvPr>
          <p:cNvGraphicFramePr>
            <a:graphicFrameLocks noGrp="1"/>
          </p:cNvGraphicFramePr>
          <p:nvPr>
            <p:ph sz="half" idx="4294967295"/>
            <p:extLst>
              <p:ext uri="{D42A27DB-BD31-4B8C-83A1-F6EECF244321}">
                <p14:modId xmlns:p14="http://schemas.microsoft.com/office/powerpoint/2010/main" val="4269511008"/>
              </p:ext>
            </p:extLst>
          </p:nvPr>
        </p:nvGraphicFramePr>
        <p:xfrm>
          <a:off x="487680" y="180974"/>
          <a:ext cx="10109200" cy="6343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467" name="Дата 4">
            <a:extLst>
              <a:ext uri="{FF2B5EF4-FFF2-40B4-BE49-F238E27FC236}">
                <a16:creationId xmlns:a16="http://schemas.microsoft.com/office/drawing/2014/main" id="{FE8AA650-E7CD-602E-80A4-0AB67A746A61}"/>
              </a:ext>
            </a:extLst>
          </p:cNvPr>
          <p:cNvSpPr txBox="1">
            <a:spLocks noGrp="1"/>
          </p:cNvSpPr>
          <p:nvPr/>
        </p:nvSpPr>
        <p:spPr bwMode="auto">
          <a:xfrm>
            <a:off x="1981200" y="63119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471098A-B6E7-411E-AF00-AF37AE264C1F}" type="datetime1">
              <a:rPr lang="ru-RU" altLang="ru-KZ" sz="1200">
                <a:solidFill>
                  <a:schemeClr val="tx2"/>
                </a:solidFill>
                <a:latin typeface="Calibri" panose="020F0502020204030204" pitchFamily="34" charset="0"/>
              </a:rPr>
              <a:pPr eaLnBrk="1" hangingPunct="1">
                <a:spcBef>
                  <a:spcPct val="0"/>
                </a:spcBef>
                <a:buFontTx/>
                <a:buNone/>
              </a:pPr>
              <a:t>07.10.2024</a:t>
            </a:fld>
            <a:endParaRPr lang="ru-RU" altLang="ru-KZ" sz="1200">
              <a:solidFill>
                <a:schemeClr val="tx2"/>
              </a:solidFill>
              <a:latin typeface="Calibri" panose="020F0502020204030204" pitchFamily="34" charset="0"/>
            </a:endParaRPr>
          </a:p>
        </p:txBody>
      </p:sp>
      <p:sp>
        <p:nvSpPr>
          <p:cNvPr id="62468" name="Номер слайда 5">
            <a:extLst>
              <a:ext uri="{FF2B5EF4-FFF2-40B4-BE49-F238E27FC236}">
                <a16:creationId xmlns:a16="http://schemas.microsoft.com/office/drawing/2014/main" id="{456C4AD9-0AE3-104C-9125-C36788D8EAD8}"/>
              </a:ext>
            </a:extLst>
          </p:cNvPr>
          <p:cNvSpPr txBox="1">
            <a:spLocks noGrp="1"/>
          </p:cNvSpPr>
          <p:nvPr/>
        </p:nvSpPr>
        <p:spPr bwMode="auto">
          <a:xfrm>
            <a:off x="8077200" y="63119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3F821A5-BAE0-4C7A-85C2-9B779EECE4B9}" type="slidenum">
              <a:rPr lang="ru-RU" altLang="ru-KZ" sz="1200">
                <a:solidFill>
                  <a:schemeClr val="tx2"/>
                </a:solidFill>
                <a:latin typeface="Calibri" panose="020F0502020204030204" pitchFamily="34" charset="0"/>
              </a:rPr>
              <a:pPr algn="r" eaLnBrk="1" hangingPunct="1">
                <a:spcBef>
                  <a:spcPct val="0"/>
                </a:spcBef>
                <a:buFontTx/>
                <a:buNone/>
              </a:pPr>
              <a:t>24</a:t>
            </a:fld>
            <a:endParaRPr lang="ru-RU" altLang="ru-KZ" sz="1200">
              <a:solidFill>
                <a:schemeClr val="tx2"/>
              </a:solidFill>
              <a:latin typeface="Calibri" panose="020F0502020204030204" pitchFamily="34" charset="0"/>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71AF99C-D93F-21E8-CAC6-3802A19CCBE8}"/>
              </a:ext>
            </a:extLst>
          </p:cNvPr>
          <p:cNvSpPr>
            <a:spLocks noGrp="1" noChangeArrowheads="1"/>
          </p:cNvSpPr>
          <p:nvPr>
            <p:ph type="title"/>
          </p:nvPr>
        </p:nvSpPr>
        <p:spPr>
          <a:xfrm>
            <a:off x="2439988" y="276226"/>
            <a:ext cx="6310312" cy="449263"/>
          </a:xfrm>
        </p:spPr>
        <p:txBody>
          <a:bodyPr>
            <a:normAutofit fontScale="90000"/>
          </a:bodyPr>
          <a:lstStyle/>
          <a:p>
            <a:pPr eaLnBrk="1" hangingPunct="1"/>
            <a:r>
              <a:rPr lang="ru-RU" altLang="ru-KZ" sz="3200">
                <a:latin typeface="Times New Roman" panose="02020603050405020304" pitchFamily="18" charset="0"/>
              </a:rPr>
              <a:t>Аналық жыныс гормондары</a:t>
            </a:r>
          </a:p>
        </p:txBody>
      </p:sp>
      <p:graphicFrame>
        <p:nvGraphicFramePr>
          <p:cNvPr id="64517" name="Rectangle 3">
            <a:extLst>
              <a:ext uri="{FF2B5EF4-FFF2-40B4-BE49-F238E27FC236}">
                <a16:creationId xmlns:a16="http://schemas.microsoft.com/office/drawing/2014/main" id="{DAD8CF1B-D8F7-B181-C46C-41623F89B432}"/>
              </a:ext>
            </a:extLst>
          </p:cNvPr>
          <p:cNvGraphicFramePr>
            <a:graphicFrameLocks noGrp="1"/>
          </p:cNvGraphicFramePr>
          <p:nvPr>
            <p:ph idx="1"/>
          </p:nvPr>
        </p:nvGraphicFramePr>
        <p:xfrm>
          <a:off x="1774826" y="765176"/>
          <a:ext cx="8893175" cy="583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anim calcmode="lin" valueType="num">
                                      <p:cBhvr>
                                        <p:cTn id="8" dur="1000" fill="hold"/>
                                        <p:tgtEl>
                                          <p:spTgt spid="38914"/>
                                        </p:tgtEl>
                                        <p:attrNameLst>
                                          <p:attrName>ppt_x</p:attrName>
                                        </p:attrNameLst>
                                      </p:cBhvr>
                                      <p:tavLst>
                                        <p:tav tm="0">
                                          <p:val>
                                            <p:strVal val="#ppt_x"/>
                                          </p:val>
                                        </p:tav>
                                        <p:tav tm="100000">
                                          <p:val>
                                            <p:strVal val="#ppt_x"/>
                                          </p:val>
                                        </p:tav>
                                      </p:tavLst>
                                    </p:anim>
                                    <p:anim calcmode="lin" valueType="num">
                                      <p:cBhvr>
                                        <p:cTn id="9" dur="900" decel="100000" fill="hold"/>
                                        <p:tgtEl>
                                          <p:spTgt spid="389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9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6A07FA9-EAA7-3786-3B0B-FADFF6E6F5B1}"/>
              </a:ext>
            </a:extLst>
          </p:cNvPr>
          <p:cNvSpPr>
            <a:spLocks noGrp="1"/>
          </p:cNvSpPr>
          <p:nvPr>
            <p:ph type="title"/>
          </p:nvPr>
        </p:nvSpPr>
        <p:spPr>
          <a:xfrm>
            <a:off x="641074" y="1314450"/>
            <a:ext cx="2844002" cy="3680244"/>
          </a:xfrm>
        </p:spPr>
        <p:txBody>
          <a:bodyPr>
            <a:normAutofit/>
          </a:bodyPr>
          <a:lstStyle/>
          <a:p>
            <a:pPr algn="l"/>
            <a:r>
              <a:rPr lang="ru-RU" altLang="ru-KZ" sz="2400" b="1">
                <a:latin typeface="Times New Roman" panose="02020603050405020304" pitchFamily="18" charset="0"/>
              </a:rPr>
              <a:t>ПРОГЕСТЕРОН</a:t>
            </a:r>
            <a:endParaRPr lang="ru-KZ" sz="2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Объект 2">
            <a:extLst>
              <a:ext uri="{FF2B5EF4-FFF2-40B4-BE49-F238E27FC236}">
                <a16:creationId xmlns:a16="http://schemas.microsoft.com/office/drawing/2014/main" id="{9F50D4BB-8C88-1602-43C2-52C111F0C54F}"/>
              </a:ext>
            </a:extLst>
          </p:cNvPr>
          <p:cNvGraphicFramePr>
            <a:graphicFrameLocks noGrp="1"/>
          </p:cNvGraphicFramePr>
          <p:nvPr>
            <p:ph idx="1"/>
            <p:extLst>
              <p:ext uri="{D42A27DB-BD31-4B8C-83A1-F6EECF244321}">
                <p14:modId xmlns:p14="http://schemas.microsoft.com/office/powerpoint/2010/main" val="3594767334"/>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3156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22081EA-7107-46FA-A893-B15086A74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9">
            <a:extLst>
              <a:ext uri="{FF2B5EF4-FFF2-40B4-BE49-F238E27FC236}">
                <a16:creationId xmlns:a16="http://schemas.microsoft.com/office/drawing/2014/main" id="{DD8889DF-D030-4BCD-9797-4BBD1986C2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D515CCDB-FC47-E7DC-F6FA-0C701205E18D}"/>
              </a:ext>
            </a:extLst>
          </p:cNvPr>
          <p:cNvSpPr>
            <a:spLocks noGrp="1"/>
          </p:cNvSpPr>
          <p:nvPr>
            <p:ph type="title"/>
          </p:nvPr>
        </p:nvSpPr>
        <p:spPr>
          <a:xfrm>
            <a:off x="7857411" y="643468"/>
            <a:ext cx="3420815" cy="5130046"/>
          </a:xfrm>
        </p:spPr>
        <p:txBody>
          <a:bodyPr anchor="b">
            <a:normAutofit/>
          </a:bodyPr>
          <a:lstStyle/>
          <a:p>
            <a:pPr algn="l"/>
            <a:r>
              <a:rPr lang="ru-RU" sz="3700">
                <a:solidFill>
                  <a:schemeClr val="tx1">
                    <a:lumMod val="75000"/>
                    <a:lumOff val="25000"/>
                  </a:schemeClr>
                </a:solidFill>
              </a:rPr>
              <a:t>Тестестерон мен андростерон </a:t>
            </a:r>
            <a:endParaRPr lang="ru-KZ" sz="3700">
              <a:solidFill>
                <a:schemeClr val="tx1">
                  <a:lumMod val="75000"/>
                  <a:lumOff val="25000"/>
                </a:schemeClr>
              </a:solidFill>
            </a:endParaRPr>
          </a:p>
        </p:txBody>
      </p:sp>
      <p:sp>
        <p:nvSpPr>
          <p:cNvPr id="3" name="Объект 2">
            <a:extLst>
              <a:ext uri="{FF2B5EF4-FFF2-40B4-BE49-F238E27FC236}">
                <a16:creationId xmlns:a16="http://schemas.microsoft.com/office/drawing/2014/main" id="{A5CE8744-3BC4-0FF5-7E44-0FB87C7E6095}"/>
              </a:ext>
            </a:extLst>
          </p:cNvPr>
          <p:cNvSpPr>
            <a:spLocks noGrp="1"/>
          </p:cNvSpPr>
          <p:nvPr>
            <p:ph idx="1"/>
          </p:nvPr>
        </p:nvSpPr>
        <p:spPr>
          <a:xfrm>
            <a:off x="913775" y="643467"/>
            <a:ext cx="6620882" cy="5130046"/>
          </a:xfrm>
        </p:spPr>
        <p:txBody>
          <a:bodyPr anchor="ctr">
            <a:normAutofit/>
          </a:bodyPr>
          <a:lstStyle/>
          <a:p>
            <a:pPr>
              <a:lnSpc>
                <a:spcPct val="110000"/>
              </a:lnSpc>
            </a:pPr>
            <a:r>
              <a:rPr lang="ru-RU" sz="1600" dirty="0" err="1"/>
              <a:t>еркек</a:t>
            </a:r>
            <a:r>
              <a:rPr lang="ru-RU" sz="1600" dirty="0"/>
              <a:t> </a:t>
            </a:r>
            <a:r>
              <a:rPr lang="ru-RU" sz="1600" dirty="0" err="1"/>
              <a:t>ағзаның</a:t>
            </a:r>
            <a:r>
              <a:rPr lang="ru-RU" sz="1600" dirty="0"/>
              <a:t> </a:t>
            </a:r>
            <a:r>
              <a:rPr lang="ru-RU" sz="1600" dirty="0" err="1"/>
              <a:t>нағыз</a:t>
            </a:r>
            <a:r>
              <a:rPr lang="ru-RU" sz="1600" dirty="0"/>
              <a:t> </a:t>
            </a:r>
            <a:r>
              <a:rPr lang="ru-RU" sz="1600" dirty="0" err="1"/>
              <a:t>жыныс</a:t>
            </a:r>
            <a:r>
              <a:rPr lang="ru-RU" sz="1600" dirty="0"/>
              <a:t> </a:t>
            </a:r>
            <a:r>
              <a:rPr lang="ru-RU" sz="1600" dirty="0" err="1"/>
              <a:t>гормондары</a:t>
            </a:r>
            <a:r>
              <a:rPr lang="ru-RU" sz="1600" dirty="0"/>
              <a:t>. </a:t>
            </a:r>
            <a:r>
              <a:rPr lang="ru-RU" sz="1600" dirty="0" err="1"/>
              <a:t>Бұлар</a:t>
            </a:r>
            <a:r>
              <a:rPr lang="ru-RU" sz="1600" dirty="0"/>
              <a:t> </a:t>
            </a:r>
            <a:r>
              <a:rPr lang="ru-RU" sz="1600" dirty="0" err="1"/>
              <a:t>ұрық</a:t>
            </a:r>
            <a:r>
              <a:rPr lang="ru-RU" sz="1600" dirty="0"/>
              <a:t> </a:t>
            </a:r>
            <a:r>
              <a:rPr lang="ru-RU" sz="1600" dirty="0" err="1"/>
              <a:t>безінің</a:t>
            </a:r>
            <a:r>
              <a:rPr lang="ru-RU" sz="1600" dirty="0"/>
              <a:t> </a:t>
            </a:r>
            <a:r>
              <a:rPr lang="ru-RU" sz="1600" dirty="0" err="1"/>
              <a:t>жасушаларында</a:t>
            </a:r>
            <a:r>
              <a:rPr lang="ru-RU" sz="1600" dirty="0"/>
              <a:t>, ал </a:t>
            </a:r>
            <a:r>
              <a:rPr lang="ru-RU" sz="1600" dirty="0" err="1"/>
              <a:t>шағын</a:t>
            </a:r>
            <a:r>
              <a:rPr lang="ru-RU" sz="1600" dirty="0"/>
              <a:t> </a:t>
            </a:r>
            <a:r>
              <a:rPr lang="ru-RU" sz="1600" dirty="0" err="1"/>
              <a:t>мөлшерде</a:t>
            </a:r>
            <a:r>
              <a:rPr lang="ru-RU" sz="1600" dirty="0"/>
              <a:t> </a:t>
            </a:r>
            <a:r>
              <a:rPr lang="ru-RU" sz="1600" dirty="0" err="1"/>
              <a:t>бүйрек</a:t>
            </a:r>
            <a:r>
              <a:rPr lang="ru-RU" sz="1600" dirty="0"/>
              <a:t> </a:t>
            </a:r>
            <a:r>
              <a:rPr lang="ru-RU" sz="1600" dirty="0" err="1"/>
              <a:t>үсті</a:t>
            </a:r>
            <a:r>
              <a:rPr lang="ru-RU" sz="1600" dirty="0"/>
              <a:t> </a:t>
            </a:r>
            <a:r>
              <a:rPr lang="ru-RU" sz="1600" dirty="0" err="1"/>
              <a:t>безінің</a:t>
            </a:r>
            <a:r>
              <a:rPr lang="ru-RU" sz="1600" dirty="0"/>
              <a:t> </a:t>
            </a:r>
            <a:r>
              <a:rPr lang="ru-RU" sz="1600" dirty="0" err="1"/>
              <a:t>қабығында</a:t>
            </a:r>
            <a:r>
              <a:rPr lang="ru-RU" sz="1600" dirty="0"/>
              <a:t> ж</a:t>
            </a:r>
            <a:r>
              <a:rPr lang="en-US" sz="1600" dirty="0"/>
              <a:t>ə</a:t>
            </a:r>
            <a:r>
              <a:rPr lang="ru-RU" sz="1600" dirty="0"/>
              <a:t>не </a:t>
            </a:r>
            <a:r>
              <a:rPr lang="ru-RU" sz="1600" dirty="0" err="1"/>
              <a:t>аналық</a:t>
            </a:r>
            <a:r>
              <a:rPr lang="ru-RU" sz="1600" dirty="0"/>
              <a:t> </a:t>
            </a:r>
            <a:r>
              <a:rPr lang="ru-RU" sz="1600" dirty="0" err="1"/>
              <a:t>безінде</a:t>
            </a:r>
            <a:r>
              <a:rPr lang="ru-RU" sz="1600" dirty="0"/>
              <a:t> </a:t>
            </a:r>
            <a:r>
              <a:rPr lang="ru-RU" sz="1600" dirty="0" err="1"/>
              <a:t>түзіліп</a:t>
            </a:r>
            <a:r>
              <a:rPr lang="ru-RU" sz="1600" dirty="0"/>
              <a:t> </a:t>
            </a:r>
            <a:r>
              <a:rPr lang="ru-RU" sz="1600" dirty="0" err="1"/>
              <a:t>шығады</a:t>
            </a:r>
            <a:r>
              <a:rPr lang="ru-RU" sz="1600" dirty="0"/>
              <a:t>. Бұл </a:t>
            </a:r>
            <a:r>
              <a:rPr lang="ru-RU" sz="1600" dirty="0" err="1"/>
              <a:t>екеуінің</a:t>
            </a:r>
            <a:r>
              <a:rPr lang="ru-RU" sz="1600" dirty="0"/>
              <a:t> </a:t>
            </a:r>
            <a:r>
              <a:rPr lang="ru-RU" sz="1600" dirty="0" err="1"/>
              <a:t>мейлінше</a:t>
            </a:r>
            <a:r>
              <a:rPr lang="ru-RU" sz="1600" dirty="0"/>
              <a:t> </a:t>
            </a:r>
            <a:r>
              <a:rPr lang="ru-RU" sz="1600" dirty="0" err="1"/>
              <a:t>активтісі</a:t>
            </a:r>
            <a:r>
              <a:rPr lang="ru-RU" sz="1600" dirty="0"/>
              <a:t> </a:t>
            </a:r>
            <a:r>
              <a:rPr lang="ru-RU" sz="1600" dirty="0" err="1"/>
              <a:t>тестестерон</a:t>
            </a:r>
            <a:r>
              <a:rPr lang="ru-RU" sz="1600" dirty="0"/>
              <a:t>, ал </a:t>
            </a:r>
            <a:r>
              <a:rPr lang="ru-RU" sz="1600" dirty="0" err="1"/>
              <a:t>андростеронның</a:t>
            </a:r>
            <a:r>
              <a:rPr lang="ru-RU" sz="1600" dirty="0"/>
              <a:t> </a:t>
            </a:r>
            <a:r>
              <a:rPr lang="ru-RU" sz="1600" dirty="0" err="1"/>
              <a:t>активтігі</a:t>
            </a:r>
            <a:r>
              <a:rPr lang="ru-RU" sz="1600" dirty="0"/>
              <a:t> </a:t>
            </a:r>
            <a:r>
              <a:rPr lang="ru-RU" sz="1600" dirty="0" err="1"/>
              <a:t>одан</a:t>
            </a:r>
            <a:r>
              <a:rPr lang="ru-RU" sz="1600" dirty="0"/>
              <a:t> 10 </a:t>
            </a:r>
            <a:r>
              <a:rPr lang="ru-RU" sz="1600" dirty="0" err="1"/>
              <a:t>есе</a:t>
            </a:r>
            <a:r>
              <a:rPr lang="ru-RU" sz="1600" dirty="0"/>
              <a:t> кем. </a:t>
            </a:r>
          </a:p>
          <a:p>
            <a:pPr>
              <a:lnSpc>
                <a:spcPct val="110000"/>
              </a:lnSpc>
            </a:pPr>
            <a:r>
              <a:rPr lang="ru-RU" sz="1600" dirty="0"/>
              <a:t>Андроген (</a:t>
            </a:r>
            <a:r>
              <a:rPr lang="en-US" sz="1600" dirty="0" err="1"/>
              <a:t>andros</a:t>
            </a:r>
            <a:r>
              <a:rPr lang="en-US" sz="1600" dirty="0"/>
              <a:t> – </a:t>
            </a:r>
            <a:r>
              <a:rPr lang="ru-RU" sz="1600" dirty="0" err="1"/>
              <a:t>еркек</a:t>
            </a:r>
            <a:r>
              <a:rPr lang="ru-RU" sz="1600" dirty="0"/>
              <a:t> </a:t>
            </a:r>
            <a:r>
              <a:rPr lang="ru-RU" sz="1600" dirty="0" err="1"/>
              <a:t>деген</a:t>
            </a:r>
            <a:r>
              <a:rPr lang="ru-RU" sz="1600" dirty="0"/>
              <a:t> </a:t>
            </a:r>
            <a:r>
              <a:rPr lang="ru-RU" sz="1600" dirty="0" err="1"/>
              <a:t>гректің</a:t>
            </a:r>
            <a:r>
              <a:rPr lang="ru-RU" sz="1600" dirty="0"/>
              <a:t> </a:t>
            </a:r>
            <a:r>
              <a:rPr lang="ru-RU" sz="1600" dirty="0" err="1"/>
              <a:t>сөзінен</a:t>
            </a:r>
            <a:r>
              <a:rPr lang="ru-RU" sz="1600" dirty="0"/>
              <a:t> </a:t>
            </a:r>
            <a:r>
              <a:rPr lang="ru-RU" sz="1600" dirty="0" err="1"/>
              <a:t>шыққан</a:t>
            </a:r>
            <a:r>
              <a:rPr lang="ru-RU" sz="1600" dirty="0"/>
              <a:t>) </a:t>
            </a:r>
            <a:r>
              <a:rPr lang="ru-RU" sz="1600" dirty="0" err="1"/>
              <a:t>еркектердің</a:t>
            </a:r>
            <a:r>
              <a:rPr lang="ru-RU" sz="1600" dirty="0"/>
              <a:t> </a:t>
            </a:r>
            <a:r>
              <a:rPr lang="ru-RU" sz="1600" dirty="0" err="1"/>
              <a:t>жыныс</a:t>
            </a:r>
            <a:r>
              <a:rPr lang="ru-RU" sz="1600" dirty="0"/>
              <a:t> гормоны. </a:t>
            </a:r>
            <a:r>
              <a:rPr lang="ru-RU" sz="1600" dirty="0" err="1"/>
              <a:t>Химиялық</a:t>
            </a:r>
            <a:r>
              <a:rPr lang="ru-RU" sz="1600" dirty="0"/>
              <a:t> </a:t>
            </a:r>
            <a:r>
              <a:rPr lang="ru-RU" sz="1600" dirty="0" err="1"/>
              <a:t>табиғаты</a:t>
            </a:r>
            <a:r>
              <a:rPr lang="ru-RU" sz="1600" dirty="0"/>
              <a:t> </a:t>
            </a:r>
            <a:r>
              <a:rPr lang="ru-RU" sz="1600" dirty="0" err="1"/>
              <a:t>бойынша</a:t>
            </a:r>
            <a:r>
              <a:rPr lang="ru-RU" sz="1600" dirty="0"/>
              <a:t> </a:t>
            </a:r>
            <a:r>
              <a:rPr lang="ru-RU" sz="1600" dirty="0" err="1"/>
              <a:t>стероидтық</a:t>
            </a:r>
            <a:r>
              <a:rPr lang="ru-RU" sz="1600" dirty="0"/>
              <a:t> </a:t>
            </a:r>
            <a:r>
              <a:rPr lang="ru-RU" sz="1600" dirty="0" err="1"/>
              <a:t>гормондар</a:t>
            </a:r>
            <a:r>
              <a:rPr lang="ru-RU" sz="1600" dirty="0"/>
              <a:t> </a:t>
            </a:r>
            <a:r>
              <a:rPr lang="ru-RU" sz="1600" dirty="0" err="1"/>
              <a:t>тобына</a:t>
            </a:r>
            <a:r>
              <a:rPr lang="ru-RU" sz="1600" dirty="0"/>
              <a:t> </a:t>
            </a:r>
            <a:r>
              <a:rPr lang="ru-RU" sz="1600" dirty="0" err="1"/>
              <a:t>жатады</a:t>
            </a:r>
            <a:r>
              <a:rPr lang="ru-RU" sz="1600" dirty="0"/>
              <a:t> ж</a:t>
            </a:r>
            <a:r>
              <a:rPr lang="en-US" sz="1600" dirty="0"/>
              <a:t>ə</a:t>
            </a:r>
            <a:r>
              <a:rPr lang="ru-RU" sz="1600" dirty="0"/>
              <a:t>не </a:t>
            </a:r>
            <a:r>
              <a:rPr lang="ru-RU" sz="1600" dirty="0" err="1"/>
              <a:t>холестеролдан</a:t>
            </a:r>
            <a:r>
              <a:rPr lang="ru-RU" sz="1600" dirty="0"/>
              <a:t> </a:t>
            </a:r>
            <a:r>
              <a:rPr lang="ru-RU" sz="1600" dirty="0" err="1"/>
              <a:t>түзіледі</a:t>
            </a:r>
            <a:r>
              <a:rPr lang="ru-RU" sz="1600" dirty="0"/>
              <a:t>. </a:t>
            </a:r>
            <a:r>
              <a:rPr lang="ru-RU" sz="1600" dirty="0" err="1"/>
              <a:t>Андрогендердің</a:t>
            </a:r>
            <a:r>
              <a:rPr lang="ru-RU" sz="1600" dirty="0"/>
              <a:t> </a:t>
            </a:r>
            <a:r>
              <a:rPr lang="ru-RU" sz="1600" dirty="0" err="1"/>
              <a:t>туындыларына</a:t>
            </a:r>
            <a:r>
              <a:rPr lang="ru-RU" sz="1600" dirty="0"/>
              <a:t> </a:t>
            </a:r>
            <a:r>
              <a:rPr lang="ru-RU" sz="1600" dirty="0" err="1"/>
              <a:t>андростерон</a:t>
            </a:r>
            <a:r>
              <a:rPr lang="ru-RU" sz="1600" dirty="0"/>
              <a:t>, </a:t>
            </a:r>
            <a:r>
              <a:rPr lang="ru-RU" sz="1600" dirty="0" err="1"/>
              <a:t>дегидроандростерон</a:t>
            </a:r>
            <a:r>
              <a:rPr lang="ru-RU" sz="1600" dirty="0"/>
              <a:t> ж</a:t>
            </a:r>
            <a:r>
              <a:rPr lang="en-US" sz="1600" dirty="0"/>
              <a:t>ə</a:t>
            </a:r>
            <a:r>
              <a:rPr lang="ru-RU" sz="1600" dirty="0"/>
              <a:t>не </a:t>
            </a:r>
            <a:r>
              <a:rPr lang="ru-RU" sz="1600" dirty="0" err="1"/>
              <a:t>тестостеронның</a:t>
            </a:r>
            <a:r>
              <a:rPr lang="ru-RU" sz="1600" dirty="0"/>
              <a:t> </a:t>
            </a:r>
            <a:r>
              <a:rPr lang="ru-RU" sz="1600" dirty="0" err="1"/>
              <a:t>жасанды</a:t>
            </a:r>
            <a:r>
              <a:rPr lang="ru-RU" sz="1600" dirty="0"/>
              <a:t> </a:t>
            </a:r>
            <a:r>
              <a:rPr lang="ru-RU" sz="1600" dirty="0" err="1"/>
              <a:t>түрі</a:t>
            </a:r>
            <a:r>
              <a:rPr lang="ru-RU" sz="1600" dirty="0"/>
              <a:t> – </a:t>
            </a:r>
            <a:r>
              <a:rPr lang="ru-RU" sz="1600" dirty="0" err="1"/>
              <a:t>метилтестестерон</a:t>
            </a:r>
            <a:r>
              <a:rPr lang="ru-RU" sz="1600" dirty="0"/>
              <a:t> </a:t>
            </a:r>
            <a:r>
              <a:rPr lang="ru-RU" sz="1600" dirty="0" err="1"/>
              <a:t>жатады</a:t>
            </a:r>
            <a:r>
              <a:rPr lang="ru-RU" sz="1600" dirty="0"/>
              <a:t>. Осы </a:t>
            </a:r>
            <a:r>
              <a:rPr lang="ru-RU" sz="1600" dirty="0" err="1"/>
              <a:t>гормондардың</a:t>
            </a:r>
            <a:r>
              <a:rPr lang="ru-RU" sz="1600" dirty="0"/>
              <a:t> </a:t>
            </a:r>
            <a:r>
              <a:rPr lang="ru-RU" sz="1600" dirty="0" err="1"/>
              <a:t>тигізетін</a:t>
            </a:r>
            <a:r>
              <a:rPr lang="ru-RU" sz="1600" dirty="0"/>
              <a:t> </a:t>
            </a:r>
            <a:r>
              <a:rPr lang="en-US" sz="1600" dirty="0"/>
              <a:t>ə</a:t>
            </a:r>
            <a:r>
              <a:rPr lang="ru-RU" sz="1600" dirty="0" err="1"/>
              <a:t>серінен</a:t>
            </a:r>
            <a:r>
              <a:rPr lang="ru-RU" sz="1600" dirty="0"/>
              <a:t> </a:t>
            </a:r>
            <a:r>
              <a:rPr lang="ru-RU" sz="1600" dirty="0" err="1"/>
              <a:t>еркектің</a:t>
            </a:r>
            <a:r>
              <a:rPr lang="ru-RU" sz="1600" dirty="0"/>
              <a:t> </a:t>
            </a:r>
            <a:r>
              <a:rPr lang="ru-RU" sz="1600" dirty="0" err="1"/>
              <a:t>ағзасына</a:t>
            </a:r>
            <a:r>
              <a:rPr lang="ru-RU" sz="1600" dirty="0"/>
              <a:t> т</a:t>
            </a:r>
            <a:r>
              <a:rPr lang="en-US" sz="1600" dirty="0"/>
              <a:t>ə</a:t>
            </a:r>
            <a:r>
              <a:rPr lang="ru-RU" sz="1600" dirty="0"/>
              <a:t>н </a:t>
            </a:r>
            <a:r>
              <a:rPr lang="ru-RU" sz="1600" dirty="0" err="1"/>
              <a:t>бірқатар</a:t>
            </a:r>
            <a:r>
              <a:rPr lang="ru-RU" sz="1600" dirty="0"/>
              <a:t> </a:t>
            </a:r>
            <a:r>
              <a:rPr lang="ru-RU" sz="1600" dirty="0" err="1"/>
              <a:t>белгілер</a:t>
            </a:r>
            <a:r>
              <a:rPr lang="ru-RU" sz="1600" dirty="0"/>
              <a:t> – </a:t>
            </a:r>
            <a:r>
              <a:rPr lang="ru-RU" sz="1600" dirty="0" err="1"/>
              <a:t>қосалқы</a:t>
            </a:r>
            <a:r>
              <a:rPr lang="ru-RU" sz="1600" dirty="0"/>
              <a:t> </a:t>
            </a:r>
            <a:r>
              <a:rPr lang="ru-RU" sz="1600" dirty="0" err="1"/>
              <a:t>жыныстық</a:t>
            </a:r>
            <a:r>
              <a:rPr lang="ru-RU" sz="1600" dirty="0"/>
              <a:t> </a:t>
            </a:r>
            <a:r>
              <a:rPr lang="ru-RU" sz="1600" dirty="0" err="1"/>
              <a:t>белгілер</a:t>
            </a:r>
            <a:r>
              <a:rPr lang="ru-RU" sz="1600" dirty="0"/>
              <a:t> (</a:t>
            </a:r>
            <a:r>
              <a:rPr lang="ru-RU" sz="1600" dirty="0" err="1"/>
              <a:t>сақал-мұртының</a:t>
            </a:r>
            <a:r>
              <a:rPr lang="ru-RU" sz="1600" dirty="0"/>
              <a:t> </a:t>
            </a:r>
            <a:r>
              <a:rPr lang="ru-RU" sz="1600" dirty="0" err="1"/>
              <a:t>болуы</a:t>
            </a:r>
            <a:r>
              <a:rPr lang="ru-RU" sz="1600" dirty="0"/>
              <a:t>, </a:t>
            </a:r>
            <a:r>
              <a:rPr lang="ru-RU" sz="1600" dirty="0" err="1"/>
              <a:t>мықты</a:t>
            </a:r>
            <a:r>
              <a:rPr lang="ru-RU" sz="1600" dirty="0"/>
              <a:t> </a:t>
            </a:r>
            <a:r>
              <a:rPr lang="ru-RU" sz="1600" dirty="0" err="1"/>
              <a:t>қаңқа</a:t>
            </a:r>
            <a:r>
              <a:rPr lang="ru-RU" sz="1600" dirty="0"/>
              <a:t> мен </a:t>
            </a:r>
            <a:r>
              <a:rPr lang="ru-RU" sz="1600" dirty="0" err="1"/>
              <a:t>жақсы</a:t>
            </a:r>
            <a:r>
              <a:rPr lang="ru-RU" sz="1600" dirty="0"/>
              <a:t> </a:t>
            </a:r>
            <a:r>
              <a:rPr lang="ru-RU" sz="1600" dirty="0" err="1"/>
              <a:t>жетілген</a:t>
            </a:r>
            <a:r>
              <a:rPr lang="ru-RU" sz="1600" dirty="0"/>
              <a:t> </a:t>
            </a:r>
            <a:r>
              <a:rPr lang="ru-RU" sz="1600" dirty="0" err="1"/>
              <a:t>бұлшық</a:t>
            </a:r>
            <a:r>
              <a:rPr lang="ru-RU" sz="1600" dirty="0"/>
              <a:t> </a:t>
            </a:r>
            <a:r>
              <a:rPr lang="ru-RU" sz="1600" dirty="0" err="1"/>
              <a:t>еттің</a:t>
            </a:r>
            <a:r>
              <a:rPr lang="ru-RU" sz="1600" dirty="0"/>
              <a:t>, </a:t>
            </a:r>
            <a:r>
              <a:rPr lang="ru-RU" sz="1600" dirty="0" err="1"/>
              <a:t>жуан</a:t>
            </a:r>
            <a:r>
              <a:rPr lang="ru-RU" sz="1600" dirty="0"/>
              <a:t> </a:t>
            </a:r>
            <a:r>
              <a:rPr lang="ru-RU" sz="1600" dirty="0" err="1"/>
              <a:t>дауыстың</a:t>
            </a:r>
            <a:r>
              <a:rPr lang="ru-RU" sz="1600" dirty="0"/>
              <a:t> </a:t>
            </a:r>
            <a:r>
              <a:rPr lang="ru-RU" sz="1600" dirty="0" err="1"/>
              <a:t>болуы</a:t>
            </a:r>
            <a:r>
              <a:rPr lang="ru-RU" sz="1600" dirty="0"/>
              <a:t>) </a:t>
            </a:r>
            <a:r>
              <a:rPr lang="ru-RU" sz="1600" dirty="0" err="1"/>
              <a:t>қалыптасады</a:t>
            </a:r>
            <a:r>
              <a:rPr lang="ru-RU" sz="1600" dirty="0"/>
              <a:t>. </a:t>
            </a:r>
            <a:r>
              <a:rPr lang="ru-RU" sz="1600" dirty="0" err="1"/>
              <a:t>Себебі</a:t>
            </a:r>
            <a:r>
              <a:rPr lang="ru-RU" sz="1600" dirty="0"/>
              <a:t> </a:t>
            </a:r>
            <a:r>
              <a:rPr lang="ru-RU" sz="1600" dirty="0" err="1"/>
              <a:t>андрогендер</a:t>
            </a:r>
            <a:r>
              <a:rPr lang="ru-RU" sz="1600" dirty="0"/>
              <a:t> </a:t>
            </a:r>
            <a:r>
              <a:rPr lang="ru-RU" sz="1600" dirty="0" err="1"/>
              <a:t>белоктар</a:t>
            </a:r>
            <a:r>
              <a:rPr lang="ru-RU" sz="1600" dirty="0"/>
              <a:t> </a:t>
            </a:r>
            <a:r>
              <a:rPr lang="ru-RU" sz="1600" dirty="0" err="1"/>
              <a:t>синтезіне</a:t>
            </a:r>
            <a:r>
              <a:rPr lang="ru-RU" sz="1600" dirty="0"/>
              <a:t>, </a:t>
            </a:r>
            <a:r>
              <a:rPr lang="en-US" sz="1600" dirty="0"/>
              <a:t>ə</a:t>
            </a:r>
            <a:r>
              <a:rPr lang="ru-RU" sz="1600" dirty="0" err="1"/>
              <a:t>сіресе</a:t>
            </a:r>
            <a:r>
              <a:rPr lang="ru-RU" sz="1600" dirty="0"/>
              <a:t>, </a:t>
            </a:r>
            <a:r>
              <a:rPr lang="ru-RU" sz="1600" dirty="0" err="1"/>
              <a:t>бұлшық</a:t>
            </a:r>
            <a:r>
              <a:rPr lang="ru-RU" sz="1600" dirty="0"/>
              <a:t> </a:t>
            </a:r>
            <a:r>
              <a:rPr lang="ru-RU" sz="1600" dirty="0" err="1"/>
              <a:t>ет</a:t>
            </a:r>
            <a:r>
              <a:rPr lang="ru-RU" sz="1600" dirty="0"/>
              <a:t> </a:t>
            </a:r>
            <a:r>
              <a:rPr lang="ru-RU" sz="1600" dirty="0" err="1"/>
              <a:t>ұлпаларындағы</a:t>
            </a:r>
            <a:r>
              <a:rPr lang="ru-RU" sz="1600" dirty="0"/>
              <a:t> белок </a:t>
            </a:r>
            <a:r>
              <a:rPr lang="ru-RU" sz="1600" dirty="0" err="1"/>
              <a:t>түзілуіне</a:t>
            </a:r>
            <a:r>
              <a:rPr lang="ru-RU" sz="1600" dirty="0"/>
              <a:t> дем </a:t>
            </a:r>
            <a:r>
              <a:rPr lang="ru-RU" sz="1600" dirty="0" err="1"/>
              <a:t>береді</a:t>
            </a:r>
            <a:r>
              <a:rPr lang="ru-RU" sz="1600" dirty="0"/>
              <a:t>, </a:t>
            </a:r>
            <a:r>
              <a:rPr lang="ru-RU" sz="1600" dirty="0" err="1"/>
              <a:t>жас</a:t>
            </a:r>
            <a:r>
              <a:rPr lang="ru-RU" sz="1600" dirty="0"/>
              <a:t> </a:t>
            </a:r>
            <a:r>
              <a:rPr lang="ru-RU" sz="1600" dirty="0" err="1"/>
              <a:t>жануарлардың</a:t>
            </a:r>
            <a:r>
              <a:rPr lang="ru-RU" sz="1600" dirty="0"/>
              <a:t> </a:t>
            </a:r>
            <a:r>
              <a:rPr lang="ru-RU" sz="1600" dirty="0" err="1"/>
              <a:t>сүйек</a:t>
            </a:r>
            <a:r>
              <a:rPr lang="ru-RU" sz="1600" dirty="0"/>
              <a:t> </a:t>
            </a:r>
            <a:r>
              <a:rPr lang="ru-RU" sz="1600" dirty="0" err="1"/>
              <a:t>қаңқасының</a:t>
            </a:r>
            <a:r>
              <a:rPr lang="ru-RU" sz="1600" dirty="0"/>
              <a:t> </a:t>
            </a:r>
            <a:r>
              <a:rPr lang="ru-RU" sz="1600" dirty="0" err="1"/>
              <a:t>өсуін</a:t>
            </a:r>
            <a:r>
              <a:rPr lang="ru-RU" sz="1600" dirty="0"/>
              <a:t> </a:t>
            </a:r>
            <a:r>
              <a:rPr lang="ru-RU" sz="1600" dirty="0" err="1"/>
              <a:t>дамытады</a:t>
            </a:r>
            <a:endParaRPr lang="ru-KZ" sz="1600" dirty="0"/>
          </a:p>
        </p:txBody>
      </p:sp>
    </p:spTree>
    <p:extLst>
      <p:ext uri="{BB962C8B-B14F-4D97-AF65-F5344CB8AC3E}">
        <p14:creationId xmlns:p14="http://schemas.microsoft.com/office/powerpoint/2010/main" val="1912746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Заголовок 1">
            <a:extLst>
              <a:ext uri="{FF2B5EF4-FFF2-40B4-BE49-F238E27FC236}">
                <a16:creationId xmlns:a16="http://schemas.microsoft.com/office/drawing/2014/main" id="{1EB534F9-4315-CBAD-BD46-3CD4360BC94A}"/>
              </a:ext>
            </a:extLst>
          </p:cNvPr>
          <p:cNvSpPr>
            <a:spLocks noGrp="1"/>
          </p:cNvSpPr>
          <p:nvPr>
            <p:ph type="title"/>
          </p:nvPr>
        </p:nvSpPr>
        <p:spPr>
          <a:xfrm>
            <a:off x="641074" y="1419900"/>
            <a:ext cx="2844002" cy="4018201"/>
          </a:xfrm>
        </p:spPr>
        <p:txBody>
          <a:bodyPr vert="horz" lIns="91440" tIns="45720" rIns="91440" bIns="45720" rtlCol="0" anchor="ctr">
            <a:normAutofit/>
          </a:bodyPr>
          <a:lstStyle/>
          <a:p>
            <a:pPr algn="l"/>
            <a:r>
              <a:rPr lang="en-US" sz="4400" b="1" i="0"/>
              <a:t>Эпифиз</a:t>
            </a:r>
            <a:endParaRPr lang="en-US" sz="4400"/>
          </a:p>
        </p:txBody>
      </p:sp>
      <p:sp>
        <p:nvSpPr>
          <p:cNvPr id="4" name="TextBox 3">
            <a:extLst>
              <a:ext uri="{FF2B5EF4-FFF2-40B4-BE49-F238E27FC236}">
                <a16:creationId xmlns:a16="http://schemas.microsoft.com/office/drawing/2014/main" id="{14DE2B84-F9D5-30DC-4FE2-938CFDF5379A}"/>
              </a:ext>
            </a:extLst>
          </p:cNvPr>
          <p:cNvSpPr txBox="1"/>
          <p:nvPr/>
        </p:nvSpPr>
        <p:spPr>
          <a:xfrm>
            <a:off x="4701008" y="1193576"/>
            <a:ext cx="6576591" cy="4470850"/>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tx1"/>
              </a:buClr>
              <a:buFont typeface="Arial" panose="020B0604020202020204" pitchFamily="34" charset="0"/>
              <a:buChar char="•"/>
            </a:pPr>
            <a:r>
              <a:rPr lang="en-US" b="1" i="0" cap="all"/>
              <a:t>Эпифиз.</a:t>
            </a:r>
            <a:r>
              <a:rPr lang="en-US" b="0" i="0" cap="all"/>
              <a:t> Бұл шағын без гипофиз бен гипоталамустың жанында орналасқан. Бүгінде эпифизді де эндокриндік бездер қатарына жатқызды. Ол ұйқы кезеңдері мен адамдардың белсенділігін реттейтін мелатонин атты затты бөледі.</a:t>
            </a:r>
            <a:endParaRPr lang="en-US" cap="all"/>
          </a:p>
        </p:txBody>
      </p:sp>
      <p:pic>
        <p:nvPicPr>
          <p:cNvPr id="19" name="Picture 18">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602747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12DC333-4FC1-A516-D563-B67714BA1EFB}"/>
              </a:ext>
            </a:extLst>
          </p:cNvPr>
          <p:cNvSpPr txBox="1"/>
          <p:nvPr/>
        </p:nvSpPr>
        <p:spPr>
          <a:xfrm>
            <a:off x="913774" y="2367092"/>
            <a:ext cx="3740509" cy="3881309"/>
          </a:xfrm>
          <a:prstGeom prst="rect">
            <a:avLst/>
          </a:prstGeom>
        </p:spPr>
        <p:txBody>
          <a:bodyPr vert="horz" lIns="91440" tIns="45720" rIns="91440" bIns="45720" rtlCol="0">
            <a:normAutofit/>
          </a:bodyPr>
          <a:lstStyle/>
          <a:p>
            <a:pPr indent="-228600" defTabSz="914400">
              <a:lnSpc>
                <a:spcPct val="110000"/>
              </a:lnSpc>
              <a:spcAft>
                <a:spcPts val="600"/>
              </a:spcAft>
              <a:buClr>
                <a:schemeClr val="tx1"/>
              </a:buClr>
              <a:buFont typeface="Arial" panose="020B0604020202020204" pitchFamily="34" charset="0"/>
              <a:buChar char="•"/>
            </a:pPr>
            <a:r>
              <a:rPr lang="en-US" sz="1700" b="1" cap="all" dirty="0" err="1"/>
              <a:t>Сілекей</a:t>
            </a:r>
            <a:r>
              <a:rPr lang="en-US" sz="1700" b="1" cap="all" dirty="0"/>
              <a:t> </a:t>
            </a:r>
            <a:r>
              <a:rPr lang="en-US" sz="1700" b="1" cap="all" dirty="0" err="1"/>
              <a:t>бездерін</a:t>
            </a:r>
            <a:r>
              <a:rPr lang="en-US" sz="1700" b="1" cap="all" dirty="0"/>
              <a:t> </a:t>
            </a:r>
            <a:r>
              <a:rPr lang="en-US" sz="1700" b="1" cap="all" dirty="0" err="1"/>
              <a:t>кіші</a:t>
            </a:r>
            <a:r>
              <a:rPr lang="en-US" sz="1700" b="1" cap="all" dirty="0"/>
              <a:t> </a:t>
            </a:r>
            <a:r>
              <a:rPr lang="en-US" sz="1700" b="1" cap="all" dirty="0" err="1"/>
              <a:t>және</a:t>
            </a:r>
            <a:r>
              <a:rPr lang="en-US" sz="1700" b="1" cap="all" dirty="0"/>
              <a:t> </a:t>
            </a:r>
            <a:r>
              <a:rPr lang="en-US" sz="1700" b="1" cap="all" dirty="0" err="1"/>
              <a:t>үлкен</a:t>
            </a:r>
            <a:r>
              <a:rPr lang="en-US" sz="1700" b="1" cap="all" dirty="0"/>
              <a:t> </a:t>
            </a:r>
            <a:r>
              <a:rPr lang="en-US" sz="1700" b="1" cap="all" dirty="0" err="1"/>
              <a:t>сілекей</a:t>
            </a:r>
            <a:r>
              <a:rPr lang="en-US" sz="1700" b="1" cap="all" dirty="0"/>
              <a:t> </a:t>
            </a:r>
            <a:r>
              <a:rPr lang="en-US" sz="1700" b="1" cap="all" dirty="0" err="1"/>
              <a:t>бездері</a:t>
            </a:r>
            <a:r>
              <a:rPr lang="en-US" sz="1700" b="1" cap="all" dirty="0"/>
              <a:t> </a:t>
            </a:r>
            <a:r>
              <a:rPr lang="en-US" sz="1700" b="1" cap="all" dirty="0" err="1"/>
              <a:t>деп</a:t>
            </a:r>
            <a:r>
              <a:rPr lang="en-US" sz="1700" b="1" cap="all" dirty="0"/>
              <a:t> </a:t>
            </a:r>
            <a:r>
              <a:rPr lang="en-US" sz="1700" b="1" cap="all" dirty="0" err="1"/>
              <a:t>бөледі</a:t>
            </a:r>
            <a:r>
              <a:rPr lang="en-US" sz="1700" b="1" cap="all" dirty="0"/>
              <a:t>. </a:t>
            </a:r>
            <a:r>
              <a:rPr lang="en-US" sz="1700" b="1" cap="all" dirty="0" err="1"/>
              <a:t>Жұпты</a:t>
            </a:r>
            <a:r>
              <a:rPr lang="en-US" sz="1700" b="1" cap="all" dirty="0"/>
              <a:t> </a:t>
            </a:r>
            <a:r>
              <a:rPr lang="en-US" sz="1700" b="1" cap="all" dirty="0" err="1"/>
              <a:t>үлкен</a:t>
            </a:r>
            <a:r>
              <a:rPr lang="en-US" sz="1700" b="1" cap="all" dirty="0"/>
              <a:t> </a:t>
            </a:r>
            <a:r>
              <a:rPr lang="en-US" sz="1700" b="1" cap="all" dirty="0" err="1"/>
              <a:t>сілекей</a:t>
            </a:r>
            <a:r>
              <a:rPr lang="en-US" sz="1700" b="1" cap="all" dirty="0"/>
              <a:t> </a:t>
            </a:r>
            <a:r>
              <a:rPr lang="en-US" sz="1700" b="1" cap="all" dirty="0" err="1"/>
              <a:t>бездері</a:t>
            </a:r>
            <a:r>
              <a:rPr lang="en-US" sz="1700" b="1" cap="all" dirty="0"/>
              <a:t> – </a:t>
            </a:r>
            <a:r>
              <a:rPr lang="en-US" sz="1700" b="1" cap="all" dirty="0" err="1"/>
              <a:t>құлақ</a:t>
            </a:r>
            <a:r>
              <a:rPr lang="en-US" sz="1700" b="1" cap="all" dirty="0"/>
              <a:t> </a:t>
            </a:r>
            <a:r>
              <a:rPr lang="en-US" sz="1700" b="1" cap="all" dirty="0" err="1"/>
              <a:t>маны</a:t>
            </a:r>
            <a:r>
              <a:rPr lang="en-US" sz="1700" b="1" cap="all" dirty="0"/>
              <a:t>, </a:t>
            </a:r>
            <a:r>
              <a:rPr lang="en-US" sz="1700" b="1" cap="all" dirty="0" err="1"/>
              <a:t>төменгі</a:t>
            </a:r>
            <a:r>
              <a:rPr lang="en-US" sz="1700" b="1" cap="all" dirty="0"/>
              <a:t> </a:t>
            </a:r>
            <a:r>
              <a:rPr lang="en-US" sz="1700" b="1" cap="all" dirty="0" err="1"/>
              <a:t>жақ</a:t>
            </a:r>
            <a:r>
              <a:rPr lang="en-US" sz="1700" b="1" cap="all" dirty="0"/>
              <a:t> </a:t>
            </a:r>
            <a:r>
              <a:rPr lang="en-US" sz="1700" b="1" cap="all" dirty="0" err="1"/>
              <a:t>асты</a:t>
            </a:r>
            <a:r>
              <a:rPr lang="en-US" sz="1700" b="1" cap="all" dirty="0"/>
              <a:t>, </a:t>
            </a:r>
            <a:r>
              <a:rPr lang="en-US" sz="1700" b="1" cap="all" dirty="0" err="1"/>
              <a:t>тіс</a:t>
            </a:r>
            <a:r>
              <a:rPr lang="en-US" sz="1700" b="1" cap="all" dirty="0"/>
              <a:t> </a:t>
            </a:r>
            <a:r>
              <a:rPr lang="en-US" sz="1700" b="1" cap="all" dirty="0" err="1"/>
              <a:t>асты</a:t>
            </a:r>
            <a:r>
              <a:rPr lang="en-US" sz="1700" b="1" cap="all" dirty="0"/>
              <a:t> </a:t>
            </a:r>
            <a:r>
              <a:rPr lang="en-US" sz="1700" b="1" cap="all" dirty="0" err="1"/>
              <a:t>және</a:t>
            </a:r>
            <a:r>
              <a:rPr lang="en-US" sz="1700" b="1" cap="all" dirty="0"/>
              <a:t> </a:t>
            </a:r>
            <a:r>
              <a:rPr lang="en-US" sz="1700" b="1" cap="all" dirty="0" err="1"/>
              <a:t>кіші</a:t>
            </a:r>
            <a:r>
              <a:rPr lang="en-US" sz="1700" b="1" cap="all" dirty="0"/>
              <a:t> </a:t>
            </a:r>
            <a:r>
              <a:rPr lang="en-US" sz="1700" b="1" cap="all" dirty="0" err="1"/>
              <a:t>сілекей</a:t>
            </a:r>
            <a:r>
              <a:rPr lang="en-US" sz="1700" b="1" cap="all" dirty="0"/>
              <a:t> </a:t>
            </a:r>
            <a:r>
              <a:rPr lang="en-US" sz="1700" b="1" cap="all" dirty="0" err="1"/>
              <a:t>бездері</a:t>
            </a:r>
            <a:r>
              <a:rPr lang="en-US" sz="1700" b="1" cap="all" dirty="0"/>
              <a:t> – </a:t>
            </a:r>
            <a:r>
              <a:rPr lang="en-US" sz="1700" b="1" cap="all" dirty="0" err="1"/>
              <a:t>ерін</a:t>
            </a:r>
            <a:r>
              <a:rPr lang="en-US" sz="1700" b="1" cap="all" dirty="0"/>
              <a:t>, </a:t>
            </a:r>
            <a:r>
              <a:rPr lang="en-US" sz="1700" b="1" cap="all" dirty="0" err="1"/>
              <a:t>ұрт</a:t>
            </a:r>
            <a:r>
              <a:rPr lang="en-US" sz="1700" b="1" cap="all" dirty="0"/>
              <a:t>, </a:t>
            </a:r>
            <a:r>
              <a:rPr lang="en-US" sz="1700" b="1" cap="all" dirty="0" err="1"/>
              <a:t>тіл</a:t>
            </a:r>
            <a:r>
              <a:rPr lang="en-US" sz="1700" b="1" cap="all" dirty="0"/>
              <a:t> </a:t>
            </a:r>
            <a:r>
              <a:rPr lang="en-US" sz="1700" b="1" cap="all" dirty="0" err="1"/>
              <a:t>ас</a:t>
            </a:r>
            <a:r>
              <a:rPr lang="en-US" sz="1700" b="1" cap="all" dirty="0"/>
              <a:t> </a:t>
            </a:r>
            <a:r>
              <a:rPr lang="en-US" sz="1700" b="1" cap="all" dirty="0" err="1"/>
              <a:t>қорыту</a:t>
            </a:r>
            <a:r>
              <a:rPr lang="en-US" sz="1700" b="1" cap="all" dirty="0"/>
              <a:t> </a:t>
            </a:r>
            <a:r>
              <a:rPr lang="en-US" sz="1700" b="1" cap="all" dirty="0" err="1"/>
              <a:t>бездері</a:t>
            </a:r>
            <a:r>
              <a:rPr lang="en-US" sz="1700" b="1" cap="all" dirty="0"/>
              <a:t> </a:t>
            </a:r>
            <a:r>
              <a:rPr lang="en-US" sz="1700" b="1" cap="all" dirty="0" err="1"/>
              <a:t>болып</a:t>
            </a:r>
            <a:r>
              <a:rPr lang="en-US" sz="1700" b="1" cap="all" dirty="0"/>
              <a:t> </a:t>
            </a:r>
            <a:r>
              <a:rPr lang="en-US" sz="1700" b="1" cap="all" dirty="0" err="1"/>
              <a:t>табылады</a:t>
            </a:r>
            <a:r>
              <a:rPr lang="en-US" sz="1700" b="1" cap="all" dirty="0"/>
              <a:t>.</a:t>
            </a:r>
          </a:p>
          <a:p>
            <a:pPr indent="-228600" defTabSz="914400">
              <a:lnSpc>
                <a:spcPct val="110000"/>
              </a:lnSpc>
              <a:spcAft>
                <a:spcPts val="600"/>
              </a:spcAft>
              <a:buClr>
                <a:schemeClr val="tx1"/>
              </a:buClr>
              <a:buFont typeface="Arial" panose="020B0604020202020204" pitchFamily="34" charset="0"/>
              <a:buChar char="•"/>
            </a:pPr>
            <a:r>
              <a:rPr lang="en-US" sz="1700" b="1" cap="all" dirty="0" err="1"/>
              <a:t>Құлақ</a:t>
            </a:r>
            <a:r>
              <a:rPr lang="en-US" sz="1700" b="1" cap="all" dirty="0"/>
              <a:t> </a:t>
            </a:r>
            <a:r>
              <a:rPr lang="en-US" sz="1700" b="1" cap="all" dirty="0" err="1"/>
              <a:t>маңы</a:t>
            </a:r>
            <a:r>
              <a:rPr lang="en-US" sz="1700" b="1" cap="all" dirty="0"/>
              <a:t> </a:t>
            </a:r>
            <a:r>
              <a:rPr lang="en-US" sz="1700" b="1" cap="all" dirty="0" err="1"/>
              <a:t>сілекей</a:t>
            </a:r>
            <a:r>
              <a:rPr lang="en-US" sz="1700" b="1" cap="all" dirty="0"/>
              <a:t> </a:t>
            </a:r>
            <a:r>
              <a:rPr lang="en-US" sz="1700" b="1" cap="all" dirty="0" err="1"/>
              <a:t>безі</a:t>
            </a:r>
            <a:r>
              <a:rPr lang="en-US" sz="1700" b="1" cap="all" dirty="0"/>
              <a:t> – </a:t>
            </a:r>
            <a:r>
              <a:rPr lang="en-US" sz="1700" b="1" cap="all" dirty="0" err="1"/>
              <a:t>үш</a:t>
            </a:r>
            <a:r>
              <a:rPr lang="en-US" sz="1700" b="1" cap="all" dirty="0"/>
              <a:t> </a:t>
            </a:r>
            <a:r>
              <a:rPr lang="en-US" sz="1700" b="1" cap="all" dirty="0" err="1"/>
              <a:t>бездің</a:t>
            </a:r>
            <a:r>
              <a:rPr lang="en-US" sz="1700" b="1" cap="all" dirty="0"/>
              <a:t> </a:t>
            </a:r>
            <a:r>
              <a:rPr lang="en-US" sz="1700" b="1" cap="all" dirty="0" err="1"/>
              <a:t>ішіндегі</a:t>
            </a:r>
            <a:r>
              <a:rPr lang="en-US" sz="1700" b="1" cap="all" dirty="0"/>
              <a:t> </a:t>
            </a:r>
            <a:r>
              <a:rPr lang="en-US" sz="1700" b="1" cap="all" dirty="0" err="1"/>
              <a:t>ең</a:t>
            </a:r>
            <a:r>
              <a:rPr lang="en-US" sz="1700" b="1" cap="all" dirty="0"/>
              <a:t> </a:t>
            </a:r>
            <a:r>
              <a:rPr lang="en-US" sz="1700" b="1" cap="all" dirty="0" err="1"/>
              <a:t>ірі</a:t>
            </a:r>
            <a:r>
              <a:rPr lang="en-US" sz="1700" b="1" cap="all" dirty="0"/>
              <a:t> </a:t>
            </a:r>
            <a:r>
              <a:rPr lang="en-US" sz="1700" b="1" cap="all" dirty="0" err="1"/>
              <a:t>без</a:t>
            </a:r>
            <a:r>
              <a:rPr lang="en-US" sz="1700" b="1" cap="all" dirty="0"/>
              <a:t> </a:t>
            </a:r>
            <a:r>
              <a:rPr lang="en-US" sz="1700" b="1" cap="all" dirty="0" err="1"/>
              <a:t>болып</a:t>
            </a:r>
            <a:r>
              <a:rPr lang="en-US" sz="1700" b="1" cap="all" dirty="0"/>
              <a:t> </a:t>
            </a:r>
            <a:r>
              <a:rPr lang="en-US" sz="1700" b="1" cap="all" dirty="0" err="1"/>
              <a:t>табылады</a:t>
            </a:r>
            <a:r>
              <a:rPr lang="en-US" sz="1700" b="1" cap="all" dirty="0"/>
              <a:t>. </a:t>
            </a:r>
            <a:r>
              <a:rPr lang="en-US" sz="1700" b="1" cap="all" dirty="0" err="1"/>
              <a:t>Безде</a:t>
            </a:r>
            <a:r>
              <a:rPr lang="en-US" sz="1700" b="1" cap="all" dirty="0"/>
              <a:t> </a:t>
            </a:r>
            <a:r>
              <a:rPr lang="en-US" sz="1700" b="1" cap="all" dirty="0" err="1"/>
              <a:t>бет</a:t>
            </a:r>
            <a:r>
              <a:rPr lang="en-US" sz="1700" b="1" cap="all" dirty="0"/>
              <a:t> </a:t>
            </a:r>
            <a:r>
              <a:rPr lang="en-US" sz="1700" b="1" cap="all" dirty="0" err="1"/>
              <a:t>нервісі</a:t>
            </a:r>
            <a:r>
              <a:rPr lang="en-US" sz="1700" b="1" cap="all" dirty="0"/>
              <a:t> </a:t>
            </a:r>
            <a:r>
              <a:rPr lang="en-US" sz="1700" b="1" cap="all" dirty="0" err="1"/>
              <a:t>өрім</a:t>
            </a:r>
            <a:r>
              <a:rPr lang="en-US" sz="1700" b="1" cap="all" dirty="0"/>
              <a:t> </a:t>
            </a:r>
            <a:r>
              <a:rPr lang="en-US" sz="1700" b="1" cap="all" dirty="0" err="1"/>
              <a:t>түзеді</a:t>
            </a:r>
            <a:r>
              <a:rPr lang="en-US" sz="1700" b="1" cap="all" dirty="0"/>
              <a:t>. </a:t>
            </a:r>
            <a:r>
              <a:rPr lang="en-US" sz="1700" b="1" cap="all" dirty="0" err="1"/>
              <a:t>Бездің</a:t>
            </a:r>
            <a:r>
              <a:rPr lang="en-US" sz="1700" b="1" cap="all" dirty="0"/>
              <a:t> </a:t>
            </a:r>
            <a:r>
              <a:rPr lang="en-US" sz="1700" b="1" cap="all" dirty="0" err="1"/>
              <a:t>шығару</a:t>
            </a:r>
            <a:r>
              <a:rPr lang="en-US" sz="1700" b="1" cap="all" dirty="0"/>
              <a:t> </a:t>
            </a:r>
            <a:r>
              <a:rPr lang="en-US" sz="1700" b="1" cap="all" dirty="0" err="1"/>
              <a:t>өзегі</a:t>
            </a:r>
            <a:r>
              <a:rPr lang="en-US" sz="1700" b="1" cap="all" dirty="0"/>
              <a:t> </a:t>
            </a:r>
            <a:r>
              <a:rPr lang="en-US" sz="1700" b="1" cap="all" dirty="0" err="1"/>
              <a:t>ауыз</a:t>
            </a:r>
            <a:r>
              <a:rPr lang="en-US" sz="1700" b="1" cap="all" dirty="0"/>
              <a:t> </a:t>
            </a:r>
            <a:r>
              <a:rPr lang="en-US" sz="1700" b="1" cap="all" dirty="0" err="1"/>
              <a:t>қуысы</a:t>
            </a:r>
            <a:r>
              <a:rPr lang="en-US" sz="1700" b="1" cap="all" dirty="0"/>
              <a:t> </a:t>
            </a:r>
            <a:r>
              <a:rPr lang="en-US" sz="1700" b="1" cap="all" dirty="0" err="1"/>
              <a:t>кіре</a:t>
            </a:r>
            <a:r>
              <a:rPr lang="en-US" sz="1700" b="1" cap="all" dirty="0"/>
              <a:t> </a:t>
            </a:r>
            <a:r>
              <a:rPr lang="en-US" sz="1700" b="1" cap="all" dirty="0" err="1"/>
              <a:t>берісінде</a:t>
            </a:r>
            <a:r>
              <a:rPr lang="en-US" sz="1700" b="1" cap="all" dirty="0"/>
              <a:t> </a:t>
            </a:r>
            <a:r>
              <a:rPr lang="en-US" sz="1700" b="1" cap="all" dirty="0" err="1"/>
              <a:t>жоғары</a:t>
            </a:r>
            <a:r>
              <a:rPr lang="en-US" sz="1700" b="1" cap="all" dirty="0"/>
              <a:t>  2 – </a:t>
            </a:r>
            <a:r>
              <a:rPr lang="en-US" sz="1700" b="1" cap="all" dirty="0" err="1"/>
              <a:t>ші</a:t>
            </a:r>
            <a:r>
              <a:rPr lang="en-US" sz="1700" b="1" cap="all" dirty="0"/>
              <a:t> </a:t>
            </a:r>
            <a:r>
              <a:rPr lang="en-US" sz="1700" b="1" cap="all" dirty="0" err="1"/>
              <a:t>азу</a:t>
            </a:r>
            <a:r>
              <a:rPr lang="en-US" sz="1700" b="1" cap="all" dirty="0"/>
              <a:t> </a:t>
            </a:r>
            <a:r>
              <a:rPr lang="en-US" sz="1700" b="1" cap="all" dirty="0" err="1"/>
              <a:t>тіс</a:t>
            </a:r>
            <a:r>
              <a:rPr lang="en-US" sz="1700" b="1" cap="all" dirty="0"/>
              <a:t> </a:t>
            </a:r>
            <a:r>
              <a:rPr lang="en-US" sz="1700" b="1" cap="all" dirty="0" err="1"/>
              <a:t>деңгейінде</a:t>
            </a:r>
            <a:r>
              <a:rPr lang="en-US" sz="1700" b="1" cap="all" dirty="0"/>
              <a:t> </a:t>
            </a:r>
            <a:r>
              <a:rPr lang="en-US" sz="1700" b="1" cap="all" dirty="0" err="1"/>
              <a:t>ашылады</a:t>
            </a:r>
            <a:r>
              <a:rPr lang="en-US" sz="1700" b="1" cap="all" dirty="0"/>
              <a:t>.</a:t>
            </a:r>
          </a:p>
        </p:txBody>
      </p:sp>
      <p:pic>
        <p:nvPicPr>
          <p:cNvPr id="5" name="Содержимое 4" descr="slide-21.jpg">
            <a:extLst>
              <a:ext uri="{FF2B5EF4-FFF2-40B4-BE49-F238E27FC236}">
                <a16:creationId xmlns:a16="http://schemas.microsoft.com/office/drawing/2014/main" id="{0299B3C6-27BA-5C53-26DE-FBFD62AC2C39}"/>
              </a:ext>
            </a:extLst>
          </p:cNvPr>
          <p:cNvPicPr>
            <a:picLocks noChangeAspect="1"/>
          </p:cNvPicPr>
          <p:nvPr/>
        </p:nvPicPr>
        <p:blipFill>
          <a:blip r:embed="rId4" cstate="print"/>
          <a:srcRect l="55169" t="27640"/>
          <a:stretch>
            <a:fillRect/>
          </a:stretch>
        </p:blipFill>
        <p:spPr>
          <a:xfrm>
            <a:off x="5377486" y="640831"/>
            <a:ext cx="6042201" cy="5461389"/>
          </a:xfrm>
          <a:prstGeom prst="rect">
            <a:avLst/>
          </a:prstGeom>
        </p:spPr>
      </p:pic>
      <p:pic>
        <p:nvPicPr>
          <p:cNvPr id="16" name="Picture 15">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3D9D763D-874F-92EB-87C2-1877B63EF9F7}"/>
              </a:ext>
            </a:extLst>
          </p:cNvPr>
          <p:cNvSpPr>
            <a:spLocks noGrp="1"/>
          </p:cNvSpPr>
          <p:nvPr>
            <p:ph type="title"/>
          </p:nvPr>
        </p:nvSpPr>
        <p:spPr>
          <a:xfrm>
            <a:off x="913774" y="640831"/>
            <a:ext cx="3740515" cy="1573863"/>
          </a:xfrm>
        </p:spPr>
        <p:txBody>
          <a:bodyPr vert="horz" lIns="91440" tIns="45720" rIns="91440" bIns="45720" rtlCol="0" anchor="ctr">
            <a:normAutofit/>
          </a:bodyPr>
          <a:lstStyle/>
          <a:p>
            <a:pPr algn="l"/>
            <a:r>
              <a:rPr lang="en-US" b="1"/>
              <a:t>Сілекей бездері</a:t>
            </a:r>
            <a:endParaRPr lang="en-US"/>
          </a:p>
        </p:txBody>
      </p:sp>
    </p:spTree>
    <p:extLst>
      <p:ext uri="{BB962C8B-B14F-4D97-AF65-F5344CB8AC3E}">
        <p14:creationId xmlns:p14="http://schemas.microsoft.com/office/powerpoint/2010/main" val="243438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3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03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41" name="Rectangle 1034">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CBF5BBC-C841-FC16-42D5-0416C0D5989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7735" y="2331849"/>
            <a:ext cx="4770219" cy="2194300"/>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042" name="Picture 1036">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ED2FD95-5BBE-B594-2A16-C173CF2609D7}"/>
              </a:ext>
            </a:extLst>
          </p:cNvPr>
          <p:cNvSpPr txBox="1"/>
          <p:nvPr/>
        </p:nvSpPr>
        <p:spPr>
          <a:xfrm>
            <a:off x="913774" y="983226"/>
            <a:ext cx="5182226" cy="4807973"/>
          </a:xfrm>
          <a:prstGeom prst="rect">
            <a:avLst/>
          </a:prstGeom>
        </p:spPr>
        <p:txBody>
          <a:bodyPr vert="horz" lIns="91440" tIns="45720" rIns="91440" bIns="45720" rtlCol="0">
            <a:noAutofit/>
          </a:bodyPr>
          <a:lstStyle/>
          <a:p>
            <a:pPr indent="-228600" defTabSz="914400">
              <a:lnSpc>
                <a:spcPct val="110000"/>
              </a:lnSpc>
              <a:spcAft>
                <a:spcPts val="600"/>
              </a:spcAft>
              <a:buClr>
                <a:schemeClr val="tx1"/>
              </a:buClr>
              <a:buFont typeface="Arial" panose="020B0604020202020204" pitchFamily="34" charset="0"/>
              <a:buChar char="•"/>
            </a:pPr>
            <a:r>
              <a:rPr lang="en-US" cap="all" dirty="0" err="1"/>
              <a:t>Бездердің</a:t>
            </a:r>
            <a:r>
              <a:rPr lang="en-US" cap="all" dirty="0"/>
              <a:t> </a:t>
            </a:r>
            <a:r>
              <a:rPr lang="en-US" cap="all" dirty="0" err="1"/>
              <a:t>екі</a:t>
            </a:r>
            <a:r>
              <a:rPr lang="en-US" cap="all" dirty="0"/>
              <a:t> </a:t>
            </a:r>
            <a:r>
              <a:rPr lang="en-US" cap="all" dirty="0" err="1"/>
              <a:t>түрі</a:t>
            </a:r>
            <a:r>
              <a:rPr lang="en-US" cap="all" dirty="0"/>
              <a:t> </a:t>
            </a:r>
            <a:r>
              <a:rPr lang="en-US" cap="all" dirty="0" err="1"/>
              <a:t>белгілі</a:t>
            </a:r>
            <a:r>
              <a:rPr lang="en-US" cap="all" dirty="0"/>
              <a:t>.</a:t>
            </a:r>
          </a:p>
          <a:p>
            <a:pPr indent="-228600" defTabSz="914400">
              <a:lnSpc>
                <a:spcPct val="110000"/>
              </a:lnSpc>
              <a:spcAft>
                <a:spcPts val="600"/>
              </a:spcAft>
              <a:buClr>
                <a:schemeClr val="tx1"/>
              </a:buClr>
              <a:buFont typeface="Arial" panose="020B0604020202020204" pitchFamily="34" charset="0"/>
              <a:buChar char="•"/>
            </a:pPr>
            <a:r>
              <a:rPr lang="en-US" cap="all" dirty="0"/>
              <a:t> </a:t>
            </a:r>
            <a:r>
              <a:rPr lang="en-US" cap="all" dirty="0" err="1"/>
              <a:t>Олардың</a:t>
            </a:r>
            <a:r>
              <a:rPr lang="en-US" cap="all" dirty="0"/>
              <a:t> </a:t>
            </a:r>
            <a:r>
              <a:rPr lang="en-US" cap="all" dirty="0" err="1"/>
              <a:t>біреуінің</a:t>
            </a:r>
            <a:r>
              <a:rPr lang="en-US" cap="all" dirty="0"/>
              <a:t> </a:t>
            </a:r>
            <a:r>
              <a:rPr lang="en-US" cap="all" dirty="0" err="1"/>
              <a:t>өзегі</a:t>
            </a:r>
            <a:r>
              <a:rPr lang="en-US" cap="all" dirty="0"/>
              <a:t> </a:t>
            </a:r>
            <a:r>
              <a:rPr lang="en-US" cap="all" dirty="0" err="1"/>
              <a:t>бар</a:t>
            </a:r>
            <a:r>
              <a:rPr lang="en-US" cap="all" dirty="0"/>
              <a:t>, </a:t>
            </a:r>
            <a:r>
              <a:rPr lang="en-US" cap="all" dirty="0" err="1"/>
              <a:t>сол</a:t>
            </a:r>
            <a:r>
              <a:rPr lang="en-US" cap="all" dirty="0"/>
              <a:t> </a:t>
            </a:r>
            <a:r>
              <a:rPr lang="en-US" cap="all" dirty="0" err="1"/>
              <a:t>арқылы</a:t>
            </a:r>
            <a:r>
              <a:rPr lang="en-US" cap="all" dirty="0"/>
              <a:t> </a:t>
            </a:r>
            <a:r>
              <a:rPr lang="en-US" cap="all" dirty="0" err="1"/>
              <a:t>заттар</a:t>
            </a:r>
            <a:r>
              <a:rPr lang="en-US" cap="all" dirty="0"/>
              <a:t> </a:t>
            </a:r>
            <a:r>
              <a:rPr lang="en-US" cap="all" dirty="0" err="1"/>
              <a:t>дененің</a:t>
            </a:r>
            <a:r>
              <a:rPr lang="en-US" cap="all" dirty="0"/>
              <a:t>, </a:t>
            </a:r>
            <a:r>
              <a:rPr lang="en-US" cap="all" dirty="0" err="1"/>
              <a:t>мүшелердің</a:t>
            </a:r>
            <a:r>
              <a:rPr lang="en-US" cap="all" dirty="0"/>
              <a:t> </a:t>
            </a:r>
            <a:r>
              <a:rPr lang="en-US" cap="all" dirty="0" err="1"/>
              <a:t>қуысына</a:t>
            </a:r>
            <a:r>
              <a:rPr lang="en-US" cap="all" dirty="0"/>
              <a:t> </a:t>
            </a:r>
            <a:r>
              <a:rPr lang="en-US" cap="all" dirty="0" err="1"/>
              <a:t>немесе</a:t>
            </a:r>
            <a:r>
              <a:rPr lang="en-US" cap="all" dirty="0"/>
              <a:t> </a:t>
            </a:r>
            <a:r>
              <a:rPr lang="en-US" cap="all" dirty="0" err="1"/>
              <a:t>терінің</a:t>
            </a:r>
            <a:r>
              <a:rPr lang="en-US" cap="all" dirty="0"/>
              <a:t> </a:t>
            </a:r>
            <a:r>
              <a:rPr lang="en-US" cap="all" dirty="0" err="1"/>
              <a:t>бетіне</a:t>
            </a:r>
            <a:r>
              <a:rPr lang="en-US" cap="all" dirty="0"/>
              <a:t> </a:t>
            </a:r>
            <a:r>
              <a:rPr lang="en-US" cap="all" dirty="0" err="1"/>
              <a:t>бөлініп</a:t>
            </a:r>
            <a:r>
              <a:rPr lang="en-US" cap="all" dirty="0"/>
              <a:t> </a:t>
            </a:r>
            <a:r>
              <a:rPr lang="en-US" cap="all" dirty="0" err="1"/>
              <a:t>шығады</a:t>
            </a:r>
            <a:r>
              <a:rPr lang="en-US" cap="all" dirty="0"/>
              <a:t>. </a:t>
            </a:r>
            <a:r>
              <a:rPr lang="en-US" cap="all" dirty="0" err="1"/>
              <a:t>Олар</a:t>
            </a:r>
            <a:r>
              <a:rPr lang="en-US" cap="all" dirty="0"/>
              <a:t> </a:t>
            </a:r>
            <a:r>
              <a:rPr lang="en-US" cap="all" dirty="0" err="1"/>
              <a:t>сыртқы</a:t>
            </a:r>
            <a:r>
              <a:rPr lang="en-US" cap="all" dirty="0"/>
              <a:t> </a:t>
            </a:r>
            <a:r>
              <a:rPr lang="en-US" cap="all" dirty="0" err="1"/>
              <a:t>секреция</a:t>
            </a:r>
            <a:r>
              <a:rPr lang="en-US" cap="all" dirty="0"/>
              <a:t> </a:t>
            </a:r>
            <a:r>
              <a:rPr lang="en-US" cap="all" dirty="0" err="1"/>
              <a:t>безі</a:t>
            </a:r>
            <a:r>
              <a:rPr lang="en-US" cap="all" dirty="0"/>
              <a:t> </a:t>
            </a:r>
            <a:r>
              <a:rPr lang="en-US" cap="all" dirty="0" err="1"/>
              <a:t>немесе</a:t>
            </a:r>
            <a:r>
              <a:rPr lang="en-US" cap="all" dirty="0"/>
              <a:t> </a:t>
            </a:r>
            <a:r>
              <a:rPr lang="en-US" cap="all" dirty="0" err="1"/>
              <a:t>эндогендік</a:t>
            </a:r>
            <a:r>
              <a:rPr lang="en-US" cap="all" dirty="0"/>
              <a:t> </a:t>
            </a:r>
            <a:r>
              <a:rPr lang="en-US" cap="all" dirty="0" err="1"/>
              <a:t>бездер</a:t>
            </a:r>
            <a:r>
              <a:rPr lang="en-US" cap="all" dirty="0"/>
              <a:t> </a:t>
            </a:r>
            <a:r>
              <a:rPr lang="en-US" cap="all" dirty="0" err="1"/>
              <a:t>деп</a:t>
            </a:r>
            <a:r>
              <a:rPr lang="en-US" cap="all" dirty="0"/>
              <a:t> </a:t>
            </a:r>
            <a:r>
              <a:rPr lang="en-US" cap="all" dirty="0" err="1"/>
              <a:t>аталады</a:t>
            </a:r>
            <a:r>
              <a:rPr lang="en-US" cap="all" dirty="0"/>
              <a:t>. </a:t>
            </a:r>
            <a:r>
              <a:rPr lang="en-US" cap="all" dirty="0" err="1"/>
              <a:t>Жас</a:t>
            </a:r>
            <a:r>
              <a:rPr lang="en-US" cap="all" dirty="0"/>
              <a:t>, </a:t>
            </a:r>
            <a:r>
              <a:rPr lang="en-US" cap="all" dirty="0" err="1"/>
              <a:t>тер</a:t>
            </a:r>
            <a:r>
              <a:rPr lang="en-US" cap="all" dirty="0"/>
              <a:t>, </a:t>
            </a:r>
            <a:r>
              <a:rPr lang="en-US" cap="all" dirty="0" err="1"/>
              <a:t>сілекей</a:t>
            </a:r>
            <a:r>
              <a:rPr lang="en-US" cap="all" dirty="0"/>
              <a:t>, </a:t>
            </a:r>
            <a:r>
              <a:rPr lang="en-US" cap="all" dirty="0" err="1"/>
              <a:t>қарын</a:t>
            </a:r>
            <a:r>
              <a:rPr lang="en-US" cap="all" dirty="0"/>
              <a:t> </a:t>
            </a:r>
            <a:r>
              <a:rPr lang="en-US" cap="all" dirty="0" err="1"/>
              <a:t>бездері</a:t>
            </a:r>
            <a:r>
              <a:rPr lang="en-US" cap="all" dirty="0"/>
              <a:t> </a:t>
            </a:r>
            <a:r>
              <a:rPr lang="en-US" cap="all" dirty="0" err="1"/>
              <a:t>жəне</a:t>
            </a:r>
            <a:r>
              <a:rPr lang="en-US" cap="all" dirty="0"/>
              <a:t> </a:t>
            </a:r>
            <a:r>
              <a:rPr lang="en-US" cap="all" dirty="0" err="1"/>
              <a:t>т.б</a:t>
            </a:r>
            <a:r>
              <a:rPr lang="en-US" cap="all" dirty="0"/>
              <a:t>. </a:t>
            </a:r>
            <a:r>
              <a:rPr lang="en-US" cap="all" dirty="0" err="1"/>
              <a:t>сыртқы</a:t>
            </a:r>
            <a:r>
              <a:rPr lang="en-US" cap="all" dirty="0"/>
              <a:t> </a:t>
            </a:r>
            <a:r>
              <a:rPr lang="en-US" cap="all" dirty="0" err="1"/>
              <a:t>секреция</a:t>
            </a:r>
            <a:r>
              <a:rPr lang="en-US" cap="all" dirty="0"/>
              <a:t> </a:t>
            </a:r>
            <a:r>
              <a:rPr lang="en-US" cap="all" dirty="0" err="1"/>
              <a:t>бездері</a:t>
            </a:r>
            <a:r>
              <a:rPr lang="en-US" cap="all" dirty="0"/>
              <a:t> </a:t>
            </a:r>
            <a:r>
              <a:rPr lang="en-US" cap="all" dirty="0" err="1"/>
              <a:t>болып</a:t>
            </a:r>
            <a:r>
              <a:rPr lang="en-US" cap="all" dirty="0"/>
              <a:t> </a:t>
            </a:r>
            <a:r>
              <a:rPr lang="en-US" cap="all" dirty="0" err="1"/>
              <a:t>табылады</a:t>
            </a:r>
            <a:r>
              <a:rPr lang="en-US" cap="all" dirty="0"/>
              <a:t>. </a:t>
            </a:r>
          </a:p>
          <a:p>
            <a:pPr indent="-228600" defTabSz="914400">
              <a:lnSpc>
                <a:spcPct val="110000"/>
              </a:lnSpc>
              <a:spcAft>
                <a:spcPts val="600"/>
              </a:spcAft>
              <a:buClr>
                <a:schemeClr val="tx1"/>
              </a:buClr>
              <a:buFont typeface="Arial" panose="020B0604020202020204" pitchFamily="34" charset="0"/>
              <a:buChar char="•"/>
            </a:pPr>
            <a:r>
              <a:rPr lang="en-US" cap="all" dirty="0" err="1"/>
              <a:t>Арнаулы</a:t>
            </a:r>
            <a:r>
              <a:rPr lang="en-US" cap="all" dirty="0"/>
              <a:t> </a:t>
            </a:r>
            <a:r>
              <a:rPr lang="en-US" cap="all" dirty="0" err="1"/>
              <a:t>өзектері</a:t>
            </a:r>
            <a:r>
              <a:rPr lang="en-US" cap="all" dirty="0"/>
              <a:t> </a:t>
            </a:r>
            <a:r>
              <a:rPr lang="en-US" cap="all" dirty="0" err="1"/>
              <a:t>жоқ</a:t>
            </a:r>
            <a:r>
              <a:rPr lang="en-US" cap="all" dirty="0"/>
              <a:t> </a:t>
            </a:r>
            <a:r>
              <a:rPr lang="en-US" cap="all" dirty="0" err="1"/>
              <a:t>жəне</a:t>
            </a:r>
            <a:r>
              <a:rPr lang="en-US" cap="all" dirty="0"/>
              <a:t> </a:t>
            </a:r>
            <a:r>
              <a:rPr lang="en-US" cap="all" dirty="0" err="1"/>
              <a:t>ағып</a:t>
            </a:r>
            <a:r>
              <a:rPr lang="en-US" cap="all" dirty="0"/>
              <a:t> </a:t>
            </a:r>
            <a:r>
              <a:rPr lang="en-US" cap="all" dirty="0" err="1"/>
              <a:t>өтетін</a:t>
            </a:r>
            <a:r>
              <a:rPr lang="en-US" cap="all" dirty="0"/>
              <a:t> </a:t>
            </a:r>
            <a:r>
              <a:rPr lang="en-US" cap="all" dirty="0" err="1"/>
              <a:t>қанға</a:t>
            </a:r>
            <a:r>
              <a:rPr lang="en-US" cap="all" dirty="0"/>
              <a:t> </a:t>
            </a:r>
            <a:r>
              <a:rPr lang="en-US" cap="all" dirty="0" err="1"/>
              <a:t>заттар</a:t>
            </a:r>
            <a:r>
              <a:rPr lang="en-US" cap="all" dirty="0"/>
              <a:t> </a:t>
            </a:r>
            <a:r>
              <a:rPr lang="en-US" cap="all" dirty="0" err="1"/>
              <a:t>бөліп</a:t>
            </a:r>
            <a:r>
              <a:rPr lang="en-US" cap="all" dirty="0"/>
              <a:t> </a:t>
            </a:r>
            <a:r>
              <a:rPr lang="en-US" cap="all" dirty="0" err="1"/>
              <a:t>шығаратын</a:t>
            </a:r>
            <a:r>
              <a:rPr lang="en-US" cap="all" dirty="0"/>
              <a:t> </a:t>
            </a:r>
            <a:r>
              <a:rPr lang="en-US" cap="all" dirty="0" err="1"/>
              <a:t>бездер</a:t>
            </a:r>
            <a:r>
              <a:rPr lang="en-US" cap="all" dirty="0"/>
              <a:t> </a:t>
            </a:r>
            <a:r>
              <a:rPr lang="en-US" cap="all" dirty="0" err="1"/>
              <a:t>ішкі</a:t>
            </a:r>
            <a:r>
              <a:rPr lang="en-US" cap="all" dirty="0"/>
              <a:t> </a:t>
            </a:r>
            <a:r>
              <a:rPr lang="en-US" cap="all" dirty="0" err="1"/>
              <a:t>секреция</a:t>
            </a:r>
            <a:r>
              <a:rPr lang="en-US" cap="all" dirty="0"/>
              <a:t> </a:t>
            </a:r>
            <a:r>
              <a:rPr lang="en-US" cap="all" dirty="0" err="1"/>
              <a:t>безі</a:t>
            </a:r>
            <a:r>
              <a:rPr lang="en-US" cap="all" dirty="0"/>
              <a:t> </a:t>
            </a:r>
            <a:r>
              <a:rPr lang="en-US" cap="all" dirty="0" err="1"/>
              <a:t>деп</a:t>
            </a:r>
            <a:r>
              <a:rPr lang="en-US" cap="all" dirty="0"/>
              <a:t> </a:t>
            </a:r>
            <a:r>
              <a:rPr lang="en-US" cap="all" dirty="0" err="1"/>
              <a:t>аталады</a:t>
            </a:r>
            <a:r>
              <a:rPr lang="en-US" cap="all" dirty="0"/>
              <a:t>. </a:t>
            </a:r>
            <a:r>
              <a:rPr lang="en-US" cap="all" dirty="0" err="1"/>
              <a:t>Гректің</a:t>
            </a:r>
            <a:r>
              <a:rPr lang="en-US" cap="all" dirty="0"/>
              <a:t> «endo» -</a:t>
            </a:r>
            <a:r>
              <a:rPr lang="en-US" cap="all" dirty="0" err="1"/>
              <a:t>ішкі</a:t>
            </a:r>
            <a:r>
              <a:rPr lang="en-US" cap="all" dirty="0"/>
              <a:t>, «</a:t>
            </a:r>
            <a:r>
              <a:rPr lang="en-US" cap="all" dirty="0" err="1"/>
              <a:t>crino</a:t>
            </a:r>
            <a:r>
              <a:rPr lang="en-US" cap="all" dirty="0"/>
              <a:t>» - </a:t>
            </a:r>
            <a:r>
              <a:rPr lang="en-US" cap="all" dirty="0" err="1"/>
              <a:t>шығару</a:t>
            </a:r>
            <a:r>
              <a:rPr lang="en-US" cap="all" dirty="0"/>
              <a:t>, </a:t>
            </a:r>
            <a:r>
              <a:rPr lang="en-US" cap="all" dirty="0" err="1"/>
              <a:t>бөлу</a:t>
            </a:r>
            <a:r>
              <a:rPr lang="en-US" cap="all" dirty="0"/>
              <a:t> </a:t>
            </a:r>
            <a:r>
              <a:rPr lang="en-US" cap="all" dirty="0" err="1"/>
              <a:t>деген</a:t>
            </a:r>
            <a:r>
              <a:rPr lang="en-US" cap="all" dirty="0"/>
              <a:t> </a:t>
            </a:r>
            <a:r>
              <a:rPr lang="en-US" cap="all" dirty="0" err="1"/>
              <a:t>сөзінен</a:t>
            </a:r>
            <a:r>
              <a:rPr lang="en-US" cap="all" dirty="0"/>
              <a:t> </a:t>
            </a:r>
            <a:r>
              <a:rPr lang="en-US" cap="all" dirty="0" err="1"/>
              <a:t>шыққан</a:t>
            </a:r>
            <a:r>
              <a:rPr lang="en-US" cap="all" dirty="0"/>
              <a:t>. </a:t>
            </a:r>
            <a:r>
              <a:rPr lang="en-US" cap="all" dirty="0" err="1"/>
              <a:t>Жыныс</a:t>
            </a:r>
            <a:r>
              <a:rPr lang="en-US" cap="all" dirty="0"/>
              <a:t> </a:t>
            </a:r>
            <a:r>
              <a:rPr lang="en-US" cap="all" dirty="0" err="1"/>
              <a:t>бездері</a:t>
            </a:r>
            <a:r>
              <a:rPr lang="en-US" cap="all" dirty="0"/>
              <a:t>, </a:t>
            </a:r>
            <a:r>
              <a:rPr lang="en-US" cap="all" dirty="0" err="1"/>
              <a:t>ұйқы</a:t>
            </a:r>
            <a:r>
              <a:rPr lang="en-US" cap="all" dirty="0"/>
              <a:t> </a:t>
            </a:r>
            <a:r>
              <a:rPr lang="en-US" cap="all" dirty="0" err="1"/>
              <a:t>безі</a:t>
            </a:r>
            <a:r>
              <a:rPr lang="en-US" cap="all" dirty="0"/>
              <a:t>, </a:t>
            </a:r>
            <a:r>
              <a:rPr lang="en-US" cap="all" dirty="0" err="1"/>
              <a:t>мидың</a:t>
            </a:r>
            <a:r>
              <a:rPr lang="en-US" cap="all" dirty="0"/>
              <a:t> </a:t>
            </a:r>
            <a:r>
              <a:rPr lang="en-US" cap="all" dirty="0" err="1"/>
              <a:t>қосымша</a:t>
            </a:r>
            <a:r>
              <a:rPr lang="en-US" cap="all" dirty="0"/>
              <a:t> </a:t>
            </a:r>
            <a:r>
              <a:rPr lang="en-US" cap="all" dirty="0" err="1"/>
              <a:t>безі</a:t>
            </a:r>
            <a:r>
              <a:rPr lang="en-US" cap="all" dirty="0"/>
              <a:t>, </a:t>
            </a:r>
            <a:r>
              <a:rPr lang="en-US" cap="all" dirty="0" err="1"/>
              <a:t>бүйрек</a:t>
            </a:r>
            <a:r>
              <a:rPr lang="en-US" cap="all" dirty="0"/>
              <a:t> </a:t>
            </a:r>
            <a:r>
              <a:rPr lang="en-US" cap="all" dirty="0" err="1"/>
              <a:t>бездері</a:t>
            </a:r>
            <a:r>
              <a:rPr lang="en-US" cap="all" dirty="0"/>
              <a:t>, </a:t>
            </a:r>
            <a:r>
              <a:rPr lang="en-US" cap="all" dirty="0" err="1"/>
              <a:t>қалқан</a:t>
            </a:r>
            <a:r>
              <a:rPr lang="en-US" cap="all" dirty="0"/>
              <a:t> </a:t>
            </a:r>
            <a:r>
              <a:rPr lang="en-US" cap="all" dirty="0" err="1"/>
              <a:t>безі</a:t>
            </a:r>
            <a:r>
              <a:rPr lang="en-US" cap="all" dirty="0"/>
              <a:t> </a:t>
            </a:r>
            <a:r>
              <a:rPr lang="en-US" cap="all" dirty="0" err="1"/>
              <a:t>жəне</a:t>
            </a:r>
            <a:r>
              <a:rPr lang="en-US" cap="all" dirty="0"/>
              <a:t> </a:t>
            </a:r>
            <a:r>
              <a:rPr lang="en-US" cap="all" dirty="0" err="1"/>
              <a:t>басқа</a:t>
            </a:r>
            <a:r>
              <a:rPr lang="en-US" cap="all" dirty="0"/>
              <a:t> </a:t>
            </a:r>
            <a:r>
              <a:rPr lang="en-US" cap="all" dirty="0" err="1"/>
              <a:t>бездер</a:t>
            </a:r>
            <a:r>
              <a:rPr lang="en-US" cap="all" dirty="0"/>
              <a:t> </a:t>
            </a:r>
            <a:r>
              <a:rPr lang="en-US" cap="all" dirty="0" err="1"/>
              <a:t>ішкі</a:t>
            </a:r>
            <a:r>
              <a:rPr lang="en-US" cap="all" dirty="0"/>
              <a:t> </a:t>
            </a:r>
            <a:r>
              <a:rPr lang="en-US" cap="all" dirty="0" err="1"/>
              <a:t>секреция</a:t>
            </a:r>
            <a:r>
              <a:rPr lang="en-US" cap="all" dirty="0"/>
              <a:t> </a:t>
            </a:r>
            <a:r>
              <a:rPr lang="en-US" cap="all" dirty="0" err="1"/>
              <a:t>бездеріне</a:t>
            </a:r>
            <a:r>
              <a:rPr lang="en-US" cap="all" dirty="0"/>
              <a:t> </a:t>
            </a:r>
            <a:r>
              <a:rPr lang="en-US" cap="all" dirty="0" err="1"/>
              <a:t>жатады</a:t>
            </a:r>
            <a:endParaRPr lang="en-US" cap="all" dirty="0"/>
          </a:p>
        </p:txBody>
      </p:sp>
    </p:spTree>
    <p:extLst>
      <p:ext uri="{BB962C8B-B14F-4D97-AF65-F5344CB8AC3E}">
        <p14:creationId xmlns:p14="http://schemas.microsoft.com/office/powerpoint/2010/main" val="3374032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Заголовок 1"/>
          <p:cNvSpPr>
            <a:spLocks noGrp="1"/>
          </p:cNvSpPr>
          <p:nvPr>
            <p:ph type="title"/>
          </p:nvPr>
        </p:nvSpPr>
        <p:spPr>
          <a:xfrm>
            <a:off x="641074" y="1419900"/>
            <a:ext cx="2844002" cy="4018201"/>
          </a:xfrm>
        </p:spPr>
        <p:txBody>
          <a:bodyPr>
            <a:normAutofit/>
          </a:bodyPr>
          <a:lstStyle/>
          <a:p>
            <a:pPr algn="l"/>
            <a:r>
              <a:rPr lang="kk-KZ" sz="4100"/>
              <a:t>Құрылысы</a:t>
            </a:r>
            <a:endParaRPr lang="ru-RU" sz="4100"/>
          </a:p>
        </p:txBody>
      </p:sp>
      <p:sp>
        <p:nvSpPr>
          <p:cNvPr id="3" name="Содержимое 2"/>
          <p:cNvSpPr>
            <a:spLocks noGrp="1"/>
          </p:cNvSpPr>
          <p:nvPr>
            <p:ph idx="1"/>
          </p:nvPr>
        </p:nvSpPr>
        <p:spPr>
          <a:xfrm>
            <a:off x="4701008" y="1193576"/>
            <a:ext cx="6576591" cy="4470850"/>
          </a:xfrm>
        </p:spPr>
        <p:txBody>
          <a:bodyPr anchor="ctr">
            <a:normAutofit/>
          </a:bodyPr>
          <a:lstStyle/>
          <a:p>
            <a:pPr>
              <a:lnSpc>
                <a:spcPct val="110000"/>
              </a:lnSpc>
            </a:pPr>
            <a:r>
              <a:rPr lang="ru-RU" sz="1400" b="1"/>
              <a:t>Сілекей безі құрылысы жағынан күрделі альвеолярлы без болып табылады. Ауыз қуысына бөлінетін серозды секреттің құрамы күрделі. Құлақ маңы сілекей бездерінің клеткалары шығару қызметін атқаратындықтан, организмнен дәрілік заттар мен токсиндерді бөліп шығарады.</a:t>
            </a:r>
          </a:p>
          <a:p>
            <a:pPr>
              <a:lnSpc>
                <a:spcPct val="110000"/>
              </a:lnSpc>
            </a:pPr>
            <a:r>
              <a:rPr lang="ru-RU" sz="1400" b="1"/>
              <a:t>Құлақ маңы сілекей безі ішкі секреция безі болып табылады (паротин минералды және белокты алмасуға әсер етеді). Құлақ маңы бездері жыныс, қалқанша, қалқанша маңы бездерімен, гипофизбен, бүйрек үсті бездерімен гистофункционалдық байланыста.</a:t>
            </a:r>
          </a:p>
          <a:p>
            <a:pPr>
              <a:lnSpc>
                <a:spcPct val="110000"/>
              </a:lnSpc>
            </a:pPr>
            <a:r>
              <a:rPr lang="ru-RU" sz="1400" b="1"/>
              <a:t>Төменгі жақ асты сілекей бездер – серозды кілегейлі секрет бөліп шығарады. Шығару өзегі тіл асты еміздікшесіне ашылады. Иек асты және тіл артериялары салдарынан қанмен қамтамасыз етіледі. Төменгі жақ асты сілекей бездері жақ асты нерв түйінінің бұтақтарымен инервацияланады.</a:t>
            </a:r>
          </a:p>
          <a:p>
            <a:pPr>
              <a:lnSpc>
                <a:spcPct val="110000"/>
              </a:lnSpc>
            </a:pPr>
            <a:endParaRPr lang="ru-RU" sz="1400" b="1"/>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5" name="Содержимое 2">
            <a:extLst>
              <a:ext uri="{FF2B5EF4-FFF2-40B4-BE49-F238E27FC236}">
                <a16:creationId xmlns:a16="http://schemas.microsoft.com/office/drawing/2014/main" id="{22E96EE8-B022-456A-6C3E-A5CEA429C096}"/>
              </a:ext>
            </a:extLst>
          </p:cNvPr>
          <p:cNvGraphicFramePr>
            <a:graphicFrameLocks noGrp="1"/>
          </p:cNvGraphicFramePr>
          <p:nvPr>
            <p:ph idx="1"/>
            <p:extLst>
              <p:ext uri="{D42A27DB-BD31-4B8C-83A1-F6EECF244321}">
                <p14:modId xmlns:p14="http://schemas.microsoft.com/office/powerpoint/2010/main" val="2219632371"/>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Заголовок 1"/>
          <p:cNvSpPr>
            <a:spLocks noGrp="1"/>
          </p:cNvSpPr>
          <p:nvPr>
            <p:ph type="title"/>
          </p:nvPr>
        </p:nvSpPr>
        <p:spPr>
          <a:xfrm>
            <a:off x="641074" y="1419900"/>
            <a:ext cx="2844002" cy="4018201"/>
          </a:xfrm>
        </p:spPr>
        <p:txBody>
          <a:bodyPr>
            <a:normAutofit/>
          </a:bodyPr>
          <a:lstStyle/>
          <a:p>
            <a:pPr algn="l"/>
            <a:r>
              <a:rPr lang="kk-KZ" sz="4400"/>
              <a:t>Сілекей бөлінуі</a:t>
            </a:r>
            <a:endParaRPr lang="ru-RU" sz="4400"/>
          </a:p>
        </p:txBody>
      </p:sp>
      <p:sp>
        <p:nvSpPr>
          <p:cNvPr id="3" name="Содержимое 2"/>
          <p:cNvSpPr>
            <a:spLocks noGrp="1"/>
          </p:cNvSpPr>
          <p:nvPr>
            <p:ph idx="1"/>
          </p:nvPr>
        </p:nvSpPr>
        <p:spPr>
          <a:xfrm>
            <a:off x="4701008" y="1193576"/>
            <a:ext cx="6576591" cy="4470850"/>
          </a:xfrm>
        </p:spPr>
        <p:txBody>
          <a:bodyPr anchor="ctr">
            <a:normAutofit/>
          </a:bodyPr>
          <a:lstStyle/>
          <a:p>
            <a:pPr>
              <a:lnSpc>
                <a:spcPct val="110000"/>
              </a:lnSpc>
            </a:pPr>
            <a:r>
              <a:rPr lang="ru-RU" b="1"/>
              <a:t>Сілекейдің бөлінуі – күрделі процесс. Ұсақ сілекей бездері кілегей қабаты ылғалдап, үзіліссіз секрет болып шығарады. Ірі сілекей бездерінен сілекейдің бөлінуі табиғатынан рефлекторлы, тағамның шартты тітіркендіргіштеріне байланысты (түріне, иісіне) және тағам факторлары кілегей қабаттың рецепторларына әсер етіп күшейеді. сілекей бездерінің регуляциясы бас миында орналасқан жүйке орталығымен байланысты. Клиникада науқастарды емдеу кезінде сілекей бөлінуге тән өзгерістер туғызу мүмкіндігі ең маңызды болып табылады.</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Содержимое 4" descr="99681834_5.jpeg"/>
          <p:cNvPicPr>
            <a:picLocks noGrp="1" noChangeAspect="1"/>
          </p:cNvPicPr>
          <p:nvPr>
            <p:ph sz="half" idx="2"/>
          </p:nvPr>
        </p:nvPicPr>
        <p:blipFill>
          <a:blip r:embed="rId4" cstate="print"/>
          <a:srcRect l="13991" r="30991"/>
          <a:stretch/>
        </p:blipFill>
        <p:spPr>
          <a:xfrm>
            <a:off x="20" y="10"/>
            <a:ext cx="4024741" cy="6857990"/>
          </a:xfrm>
          <a:prstGeom prst="rect">
            <a:avLst/>
          </a:prstGeom>
        </p:spPr>
      </p:pic>
      <p:sp>
        <p:nvSpPr>
          <p:cNvPr id="2" name="Заголовок 1"/>
          <p:cNvSpPr>
            <a:spLocks noGrp="1"/>
          </p:cNvSpPr>
          <p:nvPr>
            <p:ph type="title"/>
          </p:nvPr>
        </p:nvSpPr>
        <p:spPr>
          <a:xfrm>
            <a:off x="4465050" y="618517"/>
            <a:ext cx="6672886" cy="1596177"/>
          </a:xfrm>
        </p:spPr>
        <p:txBody>
          <a:bodyPr vert="horz" lIns="91440" tIns="45720" rIns="91440" bIns="45720" rtlCol="0" anchor="ctr">
            <a:normAutofit/>
          </a:bodyPr>
          <a:lstStyle/>
          <a:p>
            <a:r>
              <a:rPr lang="en-US"/>
              <a:t>Қызметі</a:t>
            </a:r>
          </a:p>
        </p:txBody>
      </p:sp>
      <p:sp>
        <p:nvSpPr>
          <p:cNvPr id="3" name="Содержимое 2"/>
          <p:cNvSpPr>
            <a:spLocks noGrp="1"/>
          </p:cNvSpPr>
          <p:nvPr>
            <p:ph sz="half" idx="1"/>
          </p:nvPr>
        </p:nvSpPr>
        <p:spPr>
          <a:xfrm>
            <a:off x="4465048" y="2367092"/>
            <a:ext cx="6672887" cy="3424107"/>
          </a:xfrm>
        </p:spPr>
        <p:txBody>
          <a:bodyPr vert="horz" lIns="91440" tIns="45720" rIns="91440" bIns="45720" rtlCol="0">
            <a:normAutofit/>
          </a:bodyPr>
          <a:lstStyle/>
          <a:p>
            <a:pPr>
              <a:lnSpc>
                <a:spcPct val="110000"/>
              </a:lnSpc>
            </a:pPr>
            <a:r>
              <a:rPr lang="en-US" sz="2200" b="1"/>
              <a:t>Сілекейдің қызметі организмнің өмірге қажеттілігі үшін маңызды болып табылады. Гипосаливация басталғанда әсіресе, ксеростомия (сілекейдің болмауы) кезінде ауыз қуысы кілегей ауруларының тез арада дамитыны белгілі, ал 3 – 6 ай өткен соң, тістердің кариеспен зақымдануы басталады. Сонымен қатар тағамды шайнап, жұтқан кезде қиындықтар туады</a:t>
            </a:r>
            <a:r>
              <a:rPr lang="en-US" sz="220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Объект 2">
            <a:extLst>
              <a:ext uri="{FF2B5EF4-FFF2-40B4-BE49-F238E27FC236}">
                <a16:creationId xmlns:a16="http://schemas.microsoft.com/office/drawing/2014/main" id="{F1D6F91B-B3CD-B8A7-416D-6E9070E9A96B}"/>
              </a:ext>
            </a:extLst>
          </p:cNvPr>
          <p:cNvSpPr>
            <a:spLocks noGrp="1"/>
          </p:cNvSpPr>
          <p:nvPr>
            <p:ph sz="quarter" idx="13"/>
          </p:nvPr>
        </p:nvSpPr>
        <p:spPr>
          <a:xfrm>
            <a:off x="4701008" y="1193576"/>
            <a:ext cx="6576591" cy="4470850"/>
          </a:xfrm>
        </p:spPr>
        <p:txBody>
          <a:bodyPr anchor="ctr">
            <a:normAutofit/>
          </a:bodyPr>
          <a:lstStyle/>
          <a:p>
            <a:r>
              <a:rPr lang="ru-RU" b="1" err="1"/>
              <a:t>Қорғаныш</a:t>
            </a:r>
            <a:r>
              <a:rPr lang="ru-RU" b="1"/>
              <a:t> </a:t>
            </a:r>
            <a:r>
              <a:rPr lang="ru-RU" b="1" err="1"/>
              <a:t>қызметі</a:t>
            </a:r>
            <a:r>
              <a:rPr lang="ru-RU" b="1"/>
              <a:t> – </a:t>
            </a:r>
            <a:r>
              <a:rPr lang="ru-RU" b="1" err="1"/>
              <a:t>ылғалдануы</a:t>
            </a:r>
            <a:r>
              <a:rPr lang="ru-RU" b="1"/>
              <a:t> мен </a:t>
            </a:r>
            <a:r>
              <a:rPr lang="ru-RU" b="1" err="1"/>
              <a:t>кілегей</a:t>
            </a:r>
            <a:r>
              <a:rPr lang="ru-RU" b="1"/>
              <a:t> </a:t>
            </a:r>
            <a:r>
              <a:rPr lang="ru-RU" b="1" err="1"/>
              <a:t>қабатпен</a:t>
            </a:r>
            <a:r>
              <a:rPr lang="ru-RU" b="1"/>
              <a:t> (</a:t>
            </a:r>
            <a:r>
              <a:rPr lang="ru-RU" b="1" err="1"/>
              <a:t>муциннің</a:t>
            </a:r>
            <a:r>
              <a:rPr lang="ru-RU" b="1"/>
              <a:t>) </a:t>
            </a:r>
            <a:r>
              <a:rPr lang="ru-RU" b="1" err="1"/>
              <a:t>жабылуы</a:t>
            </a:r>
            <a:r>
              <a:rPr lang="ru-RU" b="1"/>
              <a:t> оны </a:t>
            </a:r>
            <a:r>
              <a:rPr lang="ru-RU" b="1" err="1"/>
              <a:t>кебуден</a:t>
            </a:r>
            <a:r>
              <a:rPr lang="ru-RU" b="1"/>
              <a:t>, </a:t>
            </a:r>
            <a:r>
              <a:rPr lang="ru-RU" b="1" err="1"/>
              <a:t>жарылулардың</a:t>
            </a:r>
            <a:r>
              <a:rPr lang="ru-RU" b="1"/>
              <a:t> </a:t>
            </a:r>
            <a:r>
              <a:rPr lang="ru-RU" b="1" err="1"/>
              <a:t>түзілуінен</a:t>
            </a:r>
            <a:r>
              <a:rPr lang="ru-RU" b="1"/>
              <a:t> </a:t>
            </a:r>
            <a:r>
              <a:rPr lang="ru-RU" b="1" err="1"/>
              <a:t>және</a:t>
            </a:r>
            <a:r>
              <a:rPr lang="ru-RU" b="1"/>
              <a:t> </a:t>
            </a:r>
            <a:r>
              <a:rPr lang="ru-RU" b="1" err="1"/>
              <a:t>механикалық</a:t>
            </a:r>
            <a:r>
              <a:rPr lang="ru-RU" b="1"/>
              <a:t> </a:t>
            </a:r>
            <a:r>
              <a:rPr lang="ru-RU" b="1" err="1"/>
              <a:t>тітіркендіргіщтердің</a:t>
            </a:r>
            <a:r>
              <a:rPr lang="ru-RU" b="1"/>
              <a:t> </a:t>
            </a:r>
            <a:r>
              <a:rPr lang="ru-RU" b="1" err="1"/>
              <a:t>әсерінен</a:t>
            </a:r>
            <a:r>
              <a:rPr lang="ru-RU" b="1"/>
              <a:t> </a:t>
            </a:r>
            <a:r>
              <a:rPr lang="ru-RU" b="1" err="1"/>
              <a:t>сақтайды</a:t>
            </a:r>
            <a:r>
              <a:rPr lang="ru-RU" b="1"/>
              <a:t>.</a:t>
            </a:r>
          </a:p>
          <a:p>
            <a:r>
              <a:rPr lang="ru-RU" b="1"/>
              <a:t>Ас </a:t>
            </a:r>
            <a:r>
              <a:rPr lang="ru-RU" b="1" err="1"/>
              <a:t>қорыту</a:t>
            </a:r>
            <a:r>
              <a:rPr lang="ru-RU" b="1"/>
              <a:t> </a:t>
            </a:r>
            <a:r>
              <a:rPr lang="ru-RU" b="1" err="1"/>
              <a:t>қызметі</a:t>
            </a:r>
            <a:r>
              <a:rPr lang="ru-RU" b="1"/>
              <a:t> – </a:t>
            </a:r>
            <a:r>
              <a:rPr lang="ru-RU" b="1" err="1"/>
              <a:t>тағам</a:t>
            </a:r>
            <a:r>
              <a:rPr lang="ru-RU" b="1"/>
              <a:t> </a:t>
            </a:r>
            <a:r>
              <a:rPr lang="ru-RU" b="1" err="1"/>
              <a:t>түйіндері</a:t>
            </a:r>
            <a:r>
              <a:rPr lang="ru-RU" b="1"/>
              <a:t> </a:t>
            </a:r>
            <a:r>
              <a:rPr lang="ru-RU" b="1" err="1"/>
              <a:t>қалыптасып</a:t>
            </a:r>
            <a:r>
              <a:rPr lang="ru-RU" b="1"/>
              <a:t> оны </a:t>
            </a:r>
            <a:r>
              <a:rPr lang="ru-RU" b="1" err="1"/>
              <a:t>жұтқан</a:t>
            </a:r>
            <a:r>
              <a:rPr lang="ru-RU" b="1"/>
              <a:t> </a:t>
            </a:r>
            <a:r>
              <a:rPr lang="ru-RU" b="1" err="1"/>
              <a:t>кезде</a:t>
            </a:r>
            <a:r>
              <a:rPr lang="ru-RU" b="1"/>
              <a:t> </a:t>
            </a:r>
            <a:r>
              <a:rPr lang="ru-RU" b="1" err="1"/>
              <a:t>сілекейдің</a:t>
            </a:r>
            <a:r>
              <a:rPr lang="ru-RU" b="1"/>
              <a:t> ас </a:t>
            </a:r>
            <a:r>
              <a:rPr lang="ru-RU" b="1" err="1"/>
              <a:t>қорыту</a:t>
            </a:r>
            <a:r>
              <a:rPr lang="ru-RU" b="1"/>
              <a:t> </a:t>
            </a:r>
            <a:r>
              <a:rPr lang="ru-RU" b="1" err="1"/>
              <a:t>қызметі</a:t>
            </a:r>
            <a:r>
              <a:rPr lang="ru-RU" b="1"/>
              <a:t> </a:t>
            </a:r>
            <a:r>
              <a:rPr lang="ru-RU" b="1" err="1"/>
              <a:t>жүреді</a:t>
            </a:r>
            <a:r>
              <a:rPr lang="ru-RU" b="1"/>
              <a:t>. </a:t>
            </a:r>
            <a:r>
              <a:rPr lang="ru-RU" b="1" err="1"/>
              <a:t>Сілекейде</a:t>
            </a:r>
            <a:r>
              <a:rPr lang="ru-RU" b="1"/>
              <a:t> </a:t>
            </a:r>
            <a:r>
              <a:rPr lang="ru-RU" b="1" err="1"/>
              <a:t>еріген</a:t>
            </a:r>
            <a:r>
              <a:rPr lang="ru-RU" b="1"/>
              <a:t> </a:t>
            </a:r>
            <a:r>
              <a:rPr lang="ru-RU" b="1" err="1"/>
              <a:t>тағам</a:t>
            </a:r>
            <a:r>
              <a:rPr lang="ru-RU" b="1"/>
              <a:t> </a:t>
            </a:r>
            <a:r>
              <a:rPr lang="ru-RU" b="1" err="1"/>
              <a:t>өнімдері</a:t>
            </a:r>
            <a:r>
              <a:rPr lang="ru-RU" b="1"/>
              <a:t> </a:t>
            </a:r>
            <a:r>
              <a:rPr lang="ru-RU" b="1" err="1"/>
              <a:t>дәм</a:t>
            </a:r>
            <a:r>
              <a:rPr lang="ru-RU" b="1"/>
              <a:t> </a:t>
            </a:r>
            <a:r>
              <a:rPr lang="ru-RU" b="1" err="1"/>
              <a:t>сезу</a:t>
            </a:r>
            <a:r>
              <a:rPr lang="ru-RU" b="1"/>
              <a:t> </a:t>
            </a:r>
            <a:r>
              <a:rPr lang="ru-RU" b="1" err="1"/>
              <a:t>анализаторына</a:t>
            </a:r>
            <a:r>
              <a:rPr lang="ru-RU" b="1"/>
              <a:t> </a:t>
            </a:r>
            <a:r>
              <a:rPr lang="ru-RU" b="1" err="1"/>
              <a:t>әсер</a:t>
            </a:r>
            <a:r>
              <a:rPr lang="ru-RU" b="1"/>
              <a:t> </a:t>
            </a:r>
            <a:r>
              <a:rPr lang="ru-RU" b="1" err="1"/>
              <a:t>етіп</a:t>
            </a:r>
            <a:r>
              <a:rPr lang="ru-RU" b="1"/>
              <a:t>, ас </a:t>
            </a:r>
            <a:r>
              <a:rPr lang="ru-RU" b="1" err="1"/>
              <a:t>қорыту</a:t>
            </a:r>
            <a:r>
              <a:rPr lang="ru-RU" b="1"/>
              <a:t> </a:t>
            </a:r>
            <a:r>
              <a:rPr lang="ru-RU" b="1" err="1"/>
              <a:t>жолдарының</a:t>
            </a:r>
            <a:r>
              <a:rPr lang="ru-RU" b="1"/>
              <a:t> </a:t>
            </a:r>
            <a:r>
              <a:rPr lang="ru-RU" b="1" err="1"/>
              <a:t>қызметін</a:t>
            </a:r>
            <a:r>
              <a:rPr lang="ru-RU" b="1"/>
              <a:t> </a:t>
            </a:r>
            <a:r>
              <a:rPr lang="ru-RU" b="1" err="1"/>
              <a:t>тудырады</a:t>
            </a:r>
            <a:r>
              <a:rPr lang="ru-RU" b="1"/>
              <a:t>.</a:t>
            </a:r>
            <a:endParaRPr lang="ru-KZ"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031966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Дата 4">
            <a:extLst>
              <a:ext uri="{FF2B5EF4-FFF2-40B4-BE49-F238E27FC236}">
                <a16:creationId xmlns:a16="http://schemas.microsoft.com/office/drawing/2014/main" id="{8432E2C9-83D9-D81E-CE63-794532195056}"/>
              </a:ext>
            </a:extLst>
          </p:cNvPr>
          <p:cNvSpPr txBox="1">
            <a:spLocks noGrp="1"/>
          </p:cNvSpPr>
          <p:nvPr/>
        </p:nvSpPr>
        <p:spPr bwMode="auto">
          <a:xfrm>
            <a:off x="1981200" y="63119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6555EEF-BC20-4F95-8877-1FD1F0209D66}" type="datetime1">
              <a:rPr lang="ru-RU" altLang="ru-KZ" sz="1200">
                <a:solidFill>
                  <a:schemeClr val="tx2"/>
                </a:solidFill>
                <a:latin typeface="Calibri" panose="020F0502020204030204" pitchFamily="34" charset="0"/>
              </a:rPr>
              <a:pPr eaLnBrk="1" hangingPunct="1">
                <a:spcBef>
                  <a:spcPct val="0"/>
                </a:spcBef>
                <a:buFontTx/>
                <a:buNone/>
              </a:pPr>
              <a:t>07.10.2024</a:t>
            </a:fld>
            <a:endParaRPr lang="ru-RU" altLang="ru-KZ" sz="1200">
              <a:solidFill>
                <a:schemeClr val="tx2"/>
              </a:solidFill>
              <a:latin typeface="Calibri" panose="020F0502020204030204" pitchFamily="34" charset="0"/>
            </a:endParaRPr>
          </a:p>
        </p:txBody>
      </p:sp>
      <p:sp>
        <p:nvSpPr>
          <p:cNvPr id="68611" name="Номер слайда 5">
            <a:extLst>
              <a:ext uri="{FF2B5EF4-FFF2-40B4-BE49-F238E27FC236}">
                <a16:creationId xmlns:a16="http://schemas.microsoft.com/office/drawing/2014/main" id="{B7A56A5D-F033-C996-E74D-0BC9CC4771D7}"/>
              </a:ext>
            </a:extLst>
          </p:cNvPr>
          <p:cNvSpPr txBox="1">
            <a:spLocks noGrp="1"/>
          </p:cNvSpPr>
          <p:nvPr/>
        </p:nvSpPr>
        <p:spPr bwMode="auto">
          <a:xfrm>
            <a:off x="8077200" y="63119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FC565A5E-F2D2-4ACE-ABD5-8375B9118DC9}" type="slidenum">
              <a:rPr lang="ru-RU" altLang="ru-KZ" sz="1200">
                <a:solidFill>
                  <a:schemeClr val="tx2"/>
                </a:solidFill>
                <a:latin typeface="Calibri" panose="020F0502020204030204" pitchFamily="34" charset="0"/>
              </a:rPr>
              <a:pPr algn="r" eaLnBrk="1" hangingPunct="1">
                <a:spcBef>
                  <a:spcPct val="0"/>
                </a:spcBef>
                <a:buFontTx/>
                <a:buNone/>
              </a:pPr>
              <a:t>35</a:t>
            </a:fld>
            <a:endParaRPr lang="ru-RU" altLang="ru-KZ" sz="1200">
              <a:solidFill>
                <a:schemeClr val="tx2"/>
              </a:solidFill>
              <a:latin typeface="Calibri" panose="020F0502020204030204" pitchFamily="34" charset="0"/>
            </a:endParaRPr>
          </a:p>
        </p:txBody>
      </p:sp>
      <p:pic>
        <p:nvPicPr>
          <p:cNvPr id="68612" name="Picture 3">
            <a:extLst>
              <a:ext uri="{FF2B5EF4-FFF2-40B4-BE49-F238E27FC236}">
                <a16:creationId xmlns:a16="http://schemas.microsoft.com/office/drawing/2014/main" id="{B9DA49D6-48CB-DC75-403D-B60A2F22C6F9}"/>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478213" y="260350"/>
            <a:ext cx="8713787" cy="6192838"/>
          </a:xfr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6506"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6508" name="Picture 106507">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6510" name="Rectangle 10650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6512" name="Rectangle 1065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514" name="Picture 1065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06516" name="Picture 1065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106499" name="Дата 4">
            <a:extLst>
              <a:ext uri="{FF2B5EF4-FFF2-40B4-BE49-F238E27FC236}">
                <a16:creationId xmlns:a16="http://schemas.microsoft.com/office/drawing/2014/main" id="{B5F58319-1D5F-0638-9A8B-F6C5106FDF92}"/>
              </a:ext>
            </a:extLst>
          </p:cNvPr>
          <p:cNvSpPr txBox="1">
            <a:spLocks noGrp="1"/>
          </p:cNvSpPr>
          <p:nvPr/>
        </p:nvSpPr>
        <p:spPr bwMode="auto">
          <a:xfrm>
            <a:off x="1981200" y="63119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fld id="{A4823251-4FA8-480F-8712-861DFC0422FD}" type="datetime1">
              <a:rPr lang="ru-RU" altLang="ru-KZ" sz="1200">
                <a:solidFill>
                  <a:schemeClr val="tx2"/>
                </a:solidFill>
                <a:latin typeface="Calibri" panose="020F0502020204030204" pitchFamily="34" charset="0"/>
              </a:rPr>
              <a:pPr>
                <a:spcAft>
                  <a:spcPts val="600"/>
                </a:spcAft>
              </a:pPr>
              <a:t>07.10.2024</a:t>
            </a:fld>
            <a:endParaRPr lang="ru-RU" altLang="ru-KZ" sz="1200">
              <a:solidFill>
                <a:schemeClr val="tx2"/>
              </a:solidFill>
              <a:latin typeface="Calibri" panose="020F0502020204030204" pitchFamily="34" charset="0"/>
            </a:endParaRPr>
          </a:p>
        </p:txBody>
      </p:sp>
      <p:sp>
        <p:nvSpPr>
          <p:cNvPr id="106500" name="Номер слайда 5">
            <a:extLst>
              <a:ext uri="{FF2B5EF4-FFF2-40B4-BE49-F238E27FC236}">
                <a16:creationId xmlns:a16="http://schemas.microsoft.com/office/drawing/2014/main" id="{52E2B2BB-F225-72CA-D05D-E258771A0303}"/>
              </a:ext>
            </a:extLst>
          </p:cNvPr>
          <p:cNvSpPr txBox="1">
            <a:spLocks noGrp="1"/>
          </p:cNvSpPr>
          <p:nvPr/>
        </p:nvSpPr>
        <p:spPr bwMode="auto">
          <a:xfrm>
            <a:off x="8077200" y="63119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Aft>
                <a:spcPts val="600"/>
              </a:spcAft>
            </a:pPr>
            <a:fld id="{D7E02452-9518-49CD-AEF9-CFCDF806BCC3}" type="slidenum">
              <a:rPr lang="ru-RU" altLang="ru-KZ" sz="1200">
                <a:solidFill>
                  <a:schemeClr val="tx2"/>
                </a:solidFill>
                <a:latin typeface="Calibri" panose="020F0502020204030204" pitchFamily="34" charset="0"/>
              </a:rPr>
              <a:pPr algn="r">
                <a:spcAft>
                  <a:spcPts val="600"/>
                </a:spcAft>
              </a:pPr>
              <a:t>4</a:t>
            </a:fld>
            <a:endParaRPr lang="ru-RU" altLang="ru-KZ" sz="1200">
              <a:solidFill>
                <a:schemeClr val="tx2"/>
              </a:solidFill>
              <a:latin typeface="Calibri" panose="020F0502020204030204" pitchFamily="34" charset="0"/>
            </a:endParaRPr>
          </a:p>
        </p:txBody>
      </p:sp>
      <p:graphicFrame>
        <p:nvGraphicFramePr>
          <p:cNvPr id="106502" name="Объект 3">
            <a:extLst>
              <a:ext uri="{FF2B5EF4-FFF2-40B4-BE49-F238E27FC236}">
                <a16:creationId xmlns:a16="http://schemas.microsoft.com/office/drawing/2014/main" id="{1E58FFF6-20CA-C949-BDDE-2046B0861758}"/>
              </a:ext>
            </a:extLst>
          </p:cNvPr>
          <p:cNvGraphicFramePr>
            <a:graphicFrameLocks noGrp="1"/>
          </p:cNvGraphicFramePr>
          <p:nvPr>
            <p:ph sz="half" idx="4294967295"/>
            <p:extLst>
              <p:ext uri="{D42A27DB-BD31-4B8C-83A1-F6EECF244321}">
                <p14:modId xmlns:p14="http://schemas.microsoft.com/office/powerpoint/2010/main" val="1835304666"/>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61210F8D-F7F2-47FC-91CB-247E361A5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a:extLst>
              <a:ext uri="{FF2B5EF4-FFF2-40B4-BE49-F238E27FC236}">
                <a16:creationId xmlns:a16="http://schemas.microsoft.com/office/drawing/2014/main" id="{0D398305-B9C3-DC05-6447-828315D1E6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340" y="1768317"/>
            <a:ext cx="5452537" cy="2794425"/>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8201" name="Picture 8200">
            <a:extLst>
              <a:ext uri="{FF2B5EF4-FFF2-40B4-BE49-F238E27FC236}">
                <a16:creationId xmlns:a16="http://schemas.microsoft.com/office/drawing/2014/main" id="{41509D60-00A2-43CB-85EE-55A4E714BF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6666B0B3-93A2-D860-9CC6-7E4A47B9937A}"/>
              </a:ext>
            </a:extLst>
          </p:cNvPr>
          <p:cNvSpPr>
            <a:spLocks noGrp="1"/>
          </p:cNvSpPr>
          <p:nvPr>
            <p:ph idx="1"/>
          </p:nvPr>
        </p:nvSpPr>
        <p:spPr>
          <a:xfrm>
            <a:off x="5933216" y="737420"/>
            <a:ext cx="5806499" cy="5053780"/>
          </a:xfrm>
        </p:spPr>
        <p:txBody>
          <a:bodyPr>
            <a:noAutofit/>
          </a:bodyPr>
          <a:lstStyle/>
          <a:p>
            <a:pPr>
              <a:lnSpc>
                <a:spcPct val="110000"/>
              </a:lnSpc>
            </a:pPr>
            <a:r>
              <a:rPr lang="ru-RU" sz="1800" dirty="0"/>
              <a:t>Гормон </a:t>
            </a:r>
            <a:r>
              <a:rPr lang="en-US" sz="1800" dirty="0"/>
              <a:t>ə</a:t>
            </a:r>
            <a:r>
              <a:rPr lang="ru-RU" sz="1800" dirty="0" err="1"/>
              <a:t>серін</a:t>
            </a:r>
            <a:r>
              <a:rPr lang="ru-RU" sz="1800" dirty="0"/>
              <a:t> </a:t>
            </a:r>
            <a:r>
              <a:rPr lang="ru-RU" sz="1800" dirty="0" err="1"/>
              <a:t>іске</a:t>
            </a:r>
            <a:r>
              <a:rPr lang="ru-RU" sz="1800" dirty="0"/>
              <a:t> </a:t>
            </a:r>
            <a:r>
              <a:rPr lang="ru-RU" sz="1800" dirty="0" err="1"/>
              <a:t>асыру</a:t>
            </a:r>
            <a:r>
              <a:rPr lang="ru-RU" sz="1800" dirty="0"/>
              <a:t> </a:t>
            </a:r>
            <a:r>
              <a:rPr lang="ru-RU" sz="1800" dirty="0" err="1"/>
              <a:t>үшін</a:t>
            </a:r>
            <a:r>
              <a:rPr lang="ru-RU" sz="1800" dirty="0"/>
              <a:t> </a:t>
            </a:r>
            <a:r>
              <a:rPr lang="ru-RU" sz="1800" dirty="0" err="1"/>
              <a:t>өзінің</a:t>
            </a:r>
            <a:r>
              <a:rPr lang="ru-RU" sz="1800" dirty="0"/>
              <a:t> </a:t>
            </a:r>
            <a:r>
              <a:rPr lang="ru-RU" sz="1800" dirty="0" err="1"/>
              <a:t>нысана-жасушасын</a:t>
            </a:r>
            <a:r>
              <a:rPr lang="ru-RU" sz="1800" dirty="0"/>
              <a:t> </a:t>
            </a:r>
            <a:r>
              <a:rPr lang="ru-RU" sz="1800" dirty="0" err="1"/>
              <a:t>білуі</a:t>
            </a:r>
            <a:r>
              <a:rPr lang="ru-RU" sz="1800" dirty="0"/>
              <a:t> </a:t>
            </a:r>
            <a:r>
              <a:rPr lang="ru-RU" sz="1800" dirty="0" err="1"/>
              <a:t>тиіс</a:t>
            </a:r>
            <a:r>
              <a:rPr lang="ru-RU" sz="1800" dirty="0"/>
              <a:t>. </a:t>
            </a:r>
            <a:r>
              <a:rPr lang="ru-RU" sz="1800" dirty="0" err="1"/>
              <a:t>Нысана-жасушасының</a:t>
            </a:r>
            <a:r>
              <a:rPr lang="ru-RU" sz="1800" dirty="0"/>
              <a:t> </a:t>
            </a:r>
            <a:r>
              <a:rPr lang="ru-RU" sz="1800" dirty="0" err="1"/>
              <a:t>мембранасы</a:t>
            </a:r>
            <a:r>
              <a:rPr lang="ru-RU" sz="1800" dirty="0"/>
              <a:t> да </a:t>
            </a:r>
            <a:r>
              <a:rPr lang="ru-RU" sz="1800" dirty="0" err="1"/>
              <a:t>бұл</a:t>
            </a:r>
            <a:r>
              <a:rPr lang="ru-RU" sz="1800" dirty="0"/>
              <a:t> </a:t>
            </a:r>
            <a:r>
              <a:rPr lang="ru-RU" sz="1800" dirty="0" err="1"/>
              <a:t>гормонға</a:t>
            </a:r>
            <a:r>
              <a:rPr lang="ru-RU" sz="1800" dirty="0"/>
              <a:t> аса </a:t>
            </a:r>
            <a:r>
              <a:rPr lang="ru-RU" sz="1800" dirty="0" err="1"/>
              <a:t>сезімтал</a:t>
            </a:r>
            <a:r>
              <a:rPr lang="ru-RU" sz="1800" dirty="0"/>
              <a:t> </a:t>
            </a:r>
            <a:r>
              <a:rPr lang="ru-RU" sz="1800" dirty="0" err="1"/>
              <a:t>келеді</a:t>
            </a:r>
            <a:r>
              <a:rPr lang="ru-RU" sz="1800" dirty="0"/>
              <a:t>. </a:t>
            </a:r>
            <a:r>
              <a:rPr lang="ru-RU" sz="1800" dirty="0" err="1"/>
              <a:t>Гормондарды</a:t>
            </a:r>
            <a:r>
              <a:rPr lang="ru-RU" sz="1800" dirty="0"/>
              <a:t> </a:t>
            </a:r>
            <a:r>
              <a:rPr lang="ru-RU" sz="1800" dirty="0" err="1"/>
              <a:t>танитын</a:t>
            </a:r>
            <a:r>
              <a:rPr lang="ru-RU" sz="1800" dirty="0"/>
              <a:t> </a:t>
            </a:r>
            <a:r>
              <a:rPr lang="ru-RU" sz="1800" dirty="0" err="1"/>
              <a:t>жасуша</a:t>
            </a:r>
            <a:r>
              <a:rPr lang="ru-RU" sz="1800" dirty="0"/>
              <a:t> </a:t>
            </a:r>
            <a:r>
              <a:rPr lang="ru-RU" sz="1800" dirty="0" err="1"/>
              <a:t>компоненті</a:t>
            </a:r>
            <a:r>
              <a:rPr lang="ru-RU" sz="1800" dirty="0"/>
              <a:t> рецептор (лат. </a:t>
            </a:r>
            <a:r>
              <a:rPr lang="en-US" sz="1800" dirty="0"/>
              <a:t>receptor) – </a:t>
            </a:r>
            <a:r>
              <a:rPr lang="ru-RU" sz="1800" dirty="0" err="1"/>
              <a:t>қабылдаушы</a:t>
            </a:r>
            <a:r>
              <a:rPr lang="ru-RU" sz="1800" dirty="0"/>
              <a:t> </a:t>
            </a:r>
            <a:r>
              <a:rPr lang="ru-RU" sz="1800" dirty="0" err="1"/>
              <a:t>деп</a:t>
            </a:r>
            <a:r>
              <a:rPr lang="ru-RU" sz="1800" dirty="0"/>
              <a:t> </a:t>
            </a:r>
            <a:r>
              <a:rPr lang="ru-RU" sz="1800" dirty="0" err="1"/>
              <a:t>аталады</a:t>
            </a:r>
            <a:r>
              <a:rPr lang="ru-RU" sz="1800" dirty="0"/>
              <a:t>. </a:t>
            </a:r>
            <a:r>
              <a:rPr lang="ru-RU" sz="1800" dirty="0" err="1"/>
              <a:t>Рецепторлар</a:t>
            </a:r>
            <a:r>
              <a:rPr lang="ru-RU" sz="1800" dirty="0"/>
              <a:t> </a:t>
            </a:r>
            <a:r>
              <a:rPr lang="ru-RU" sz="1800" dirty="0" err="1"/>
              <a:t>плазмалық</a:t>
            </a:r>
            <a:r>
              <a:rPr lang="ru-RU" sz="1800" dirty="0"/>
              <a:t> мембрана </a:t>
            </a:r>
            <a:r>
              <a:rPr lang="ru-RU" sz="1800" dirty="0" err="1"/>
              <a:t>немесе</a:t>
            </a:r>
            <a:r>
              <a:rPr lang="ru-RU" sz="1800" dirty="0"/>
              <a:t> </a:t>
            </a:r>
            <a:r>
              <a:rPr lang="ru-RU" sz="1800" dirty="0" err="1"/>
              <a:t>жасуша</a:t>
            </a:r>
            <a:r>
              <a:rPr lang="ru-RU" sz="1800" dirty="0"/>
              <a:t> </a:t>
            </a:r>
            <a:r>
              <a:rPr lang="ru-RU" sz="1800" dirty="0" err="1"/>
              <a:t>ішінде</a:t>
            </a:r>
            <a:r>
              <a:rPr lang="ru-RU" sz="1800" dirty="0"/>
              <a:t> </a:t>
            </a:r>
            <a:r>
              <a:rPr lang="ru-RU" sz="1800" dirty="0" err="1"/>
              <a:t>орналасқан</a:t>
            </a:r>
            <a:r>
              <a:rPr lang="ru-RU" sz="1800" dirty="0"/>
              <a:t> ж</a:t>
            </a:r>
            <a:r>
              <a:rPr lang="en-US" sz="1800" dirty="0"/>
              <a:t>ə</a:t>
            </a:r>
            <a:r>
              <a:rPr lang="ru-RU" sz="1800" dirty="0"/>
              <a:t>не </a:t>
            </a:r>
            <a:r>
              <a:rPr lang="ru-RU" sz="1800" dirty="0" err="1"/>
              <a:t>олармен</a:t>
            </a:r>
            <a:r>
              <a:rPr lang="ru-RU" sz="1800" dirty="0"/>
              <a:t> </a:t>
            </a:r>
            <a:r>
              <a:rPr lang="ru-RU" sz="1800" dirty="0" err="1"/>
              <a:t>байланысқан</a:t>
            </a:r>
            <a:r>
              <a:rPr lang="ru-RU" sz="1800" dirty="0"/>
              <a:t>. </a:t>
            </a:r>
            <a:r>
              <a:rPr lang="ru-RU" sz="1800" dirty="0" err="1"/>
              <a:t>Рецепторлар</a:t>
            </a:r>
            <a:r>
              <a:rPr lang="ru-RU" sz="1800" dirty="0"/>
              <a:t> – </a:t>
            </a:r>
            <a:r>
              <a:rPr lang="ru-RU" sz="1800" dirty="0" err="1"/>
              <a:t>гормондарды</a:t>
            </a:r>
            <a:r>
              <a:rPr lang="ru-RU" sz="1800" dirty="0"/>
              <a:t> </a:t>
            </a:r>
            <a:r>
              <a:rPr lang="ru-RU" sz="1800" dirty="0" err="1"/>
              <a:t>байланыстыра</a:t>
            </a:r>
            <a:r>
              <a:rPr lang="ru-RU" sz="1800" dirty="0"/>
              <a:t> </a:t>
            </a:r>
            <a:r>
              <a:rPr lang="ru-RU" sz="1800" dirty="0" err="1"/>
              <a:t>алатын</a:t>
            </a:r>
            <a:r>
              <a:rPr lang="ru-RU" sz="1800" dirty="0"/>
              <a:t> </a:t>
            </a:r>
            <a:r>
              <a:rPr lang="ru-RU" sz="1800" dirty="0" err="1"/>
              <a:t>белоктар</a:t>
            </a:r>
            <a:r>
              <a:rPr lang="ru-RU" sz="1800" dirty="0"/>
              <a:t>. </a:t>
            </a:r>
            <a:r>
              <a:rPr lang="ru-RU" sz="1800" dirty="0" err="1"/>
              <a:t>Рецепторлардың</a:t>
            </a:r>
            <a:r>
              <a:rPr lang="ru-RU" sz="1800" dirty="0"/>
              <a:t> </a:t>
            </a:r>
            <a:r>
              <a:rPr lang="ru-RU" sz="1800" dirty="0" err="1"/>
              <a:t>өзіндік</a:t>
            </a:r>
            <a:r>
              <a:rPr lang="ru-RU" sz="1800" dirty="0"/>
              <a:t> </a:t>
            </a:r>
            <a:r>
              <a:rPr lang="ru-RU" sz="1800" dirty="0" err="1"/>
              <a:t>ерекшелігі</a:t>
            </a:r>
            <a:r>
              <a:rPr lang="ru-RU" sz="1800" dirty="0"/>
              <a:t> болады. М</a:t>
            </a:r>
            <a:r>
              <a:rPr lang="en-US" sz="1800" dirty="0"/>
              <a:t>ə</a:t>
            </a:r>
            <a:r>
              <a:rPr lang="ru-RU" sz="1800" dirty="0"/>
              <a:t>селен, гормон </a:t>
            </a:r>
            <a:r>
              <a:rPr lang="ru-RU" sz="1800" dirty="0" err="1"/>
              <a:t>молекулалары</a:t>
            </a:r>
            <a:r>
              <a:rPr lang="ru-RU" sz="1800" dirty="0"/>
              <a:t> </a:t>
            </a:r>
            <a:r>
              <a:rPr lang="ru-RU" sz="1800" dirty="0" err="1"/>
              <a:t>тиісті</a:t>
            </a:r>
            <a:r>
              <a:rPr lang="ru-RU" sz="1800" dirty="0"/>
              <a:t> </a:t>
            </a:r>
            <a:r>
              <a:rPr lang="ru-RU" sz="1800" dirty="0" err="1"/>
              <a:t>рецеторлармен</a:t>
            </a:r>
            <a:r>
              <a:rPr lang="ru-RU" sz="1800" dirty="0"/>
              <a:t> (</a:t>
            </a:r>
            <a:r>
              <a:rPr lang="ru-RU" sz="1800" dirty="0" err="1"/>
              <a:t>белоктармен</a:t>
            </a:r>
            <a:r>
              <a:rPr lang="ru-RU" sz="1800" dirty="0"/>
              <a:t>) «</a:t>
            </a:r>
            <a:r>
              <a:rPr lang="ru-RU" sz="1800" dirty="0" err="1"/>
              <a:t>құлыпқа</a:t>
            </a:r>
            <a:r>
              <a:rPr lang="ru-RU" sz="1800" dirty="0"/>
              <a:t> д</a:t>
            </a:r>
            <a:r>
              <a:rPr lang="en-US" sz="1800" dirty="0"/>
              <a:t>ə</a:t>
            </a:r>
            <a:r>
              <a:rPr lang="ru-RU" sz="1800" dirty="0"/>
              <a:t>л </a:t>
            </a:r>
            <a:r>
              <a:rPr lang="ru-RU" sz="1800" dirty="0" err="1"/>
              <a:t>келген</a:t>
            </a:r>
            <a:r>
              <a:rPr lang="ru-RU" sz="1800" dirty="0"/>
              <a:t> </a:t>
            </a:r>
            <a:r>
              <a:rPr lang="ru-RU" sz="1800" dirty="0" err="1"/>
              <a:t>кілт</a:t>
            </a:r>
            <a:r>
              <a:rPr lang="ru-RU" sz="1800" dirty="0"/>
              <a:t>» </a:t>
            </a:r>
            <a:r>
              <a:rPr lang="ru-RU" sz="1800" dirty="0" err="1"/>
              <a:t>сияқты</a:t>
            </a:r>
            <a:r>
              <a:rPr lang="ru-RU" sz="1800" dirty="0"/>
              <a:t> с</a:t>
            </a:r>
            <a:r>
              <a:rPr lang="en-US" sz="1800" dirty="0"/>
              <a:t>ə</a:t>
            </a:r>
            <a:r>
              <a:rPr lang="ru-RU" sz="1800" dirty="0" err="1"/>
              <a:t>йкес</a:t>
            </a:r>
            <a:r>
              <a:rPr lang="ru-RU" sz="1800" dirty="0"/>
              <a:t> </a:t>
            </a:r>
            <a:r>
              <a:rPr lang="ru-RU" sz="1800" dirty="0" err="1"/>
              <a:t>үйлесе</a:t>
            </a:r>
            <a:r>
              <a:rPr lang="ru-RU" sz="1800" dirty="0"/>
              <a:t> </a:t>
            </a:r>
            <a:r>
              <a:rPr lang="ru-RU" sz="1800" dirty="0" err="1"/>
              <a:t>алуы</a:t>
            </a:r>
            <a:r>
              <a:rPr lang="ru-RU" sz="1800" dirty="0"/>
              <a:t> керек. </a:t>
            </a:r>
            <a:r>
              <a:rPr lang="ru-RU" sz="1800" dirty="0" err="1"/>
              <a:t>Осындай</a:t>
            </a:r>
            <a:r>
              <a:rPr lang="ru-RU" sz="1800" dirty="0"/>
              <a:t> </a:t>
            </a:r>
            <a:r>
              <a:rPr lang="ru-RU" sz="1800" dirty="0" err="1"/>
              <a:t>өзара</a:t>
            </a:r>
            <a:r>
              <a:rPr lang="ru-RU" sz="1800" dirty="0"/>
              <a:t> </a:t>
            </a:r>
            <a:r>
              <a:rPr lang="en-US" sz="1800" dirty="0"/>
              <a:t>ə</a:t>
            </a:r>
            <a:r>
              <a:rPr lang="ru-RU" sz="1800" dirty="0" err="1"/>
              <a:t>рекеттесу</a:t>
            </a:r>
            <a:r>
              <a:rPr lang="ru-RU" sz="1800" dirty="0"/>
              <a:t> н</a:t>
            </a:r>
            <a:r>
              <a:rPr lang="en-US" sz="1800" dirty="0"/>
              <a:t>ə</a:t>
            </a:r>
            <a:r>
              <a:rPr lang="ru-RU" sz="1800" dirty="0" err="1"/>
              <a:t>тижесінде</a:t>
            </a:r>
            <a:r>
              <a:rPr lang="ru-RU" sz="1800" dirty="0"/>
              <a:t> </a:t>
            </a:r>
            <a:r>
              <a:rPr lang="ru-RU" sz="1800" dirty="0" err="1"/>
              <a:t>ғана</a:t>
            </a:r>
            <a:r>
              <a:rPr lang="ru-RU" sz="1800" dirty="0"/>
              <a:t> </a:t>
            </a:r>
            <a:r>
              <a:rPr lang="ru-RU" sz="1800" dirty="0" err="1"/>
              <a:t>гормондар</a:t>
            </a:r>
            <a:r>
              <a:rPr lang="ru-RU" sz="1800" dirty="0"/>
              <a:t> </a:t>
            </a:r>
            <a:r>
              <a:rPr lang="ru-RU" sz="1800" dirty="0" err="1"/>
              <a:t>биохимиялық</a:t>
            </a:r>
            <a:r>
              <a:rPr lang="ru-RU" sz="1800" dirty="0"/>
              <a:t> </a:t>
            </a:r>
            <a:r>
              <a:rPr lang="ru-RU" sz="1800" dirty="0" err="1"/>
              <a:t>процестерге</a:t>
            </a:r>
            <a:r>
              <a:rPr lang="ru-RU" sz="1800" dirty="0"/>
              <a:t> </a:t>
            </a:r>
            <a:r>
              <a:rPr lang="en-US" sz="1800" dirty="0"/>
              <a:t>ə</a:t>
            </a:r>
            <a:r>
              <a:rPr lang="ru-RU" sz="1800" dirty="0"/>
              <a:t>сер </a:t>
            </a:r>
            <a:r>
              <a:rPr lang="ru-RU" sz="1800" dirty="0" err="1"/>
              <a:t>етеді</a:t>
            </a:r>
            <a:r>
              <a:rPr lang="ru-RU" sz="1800" dirty="0"/>
              <a:t>, </a:t>
            </a:r>
            <a:r>
              <a:rPr lang="ru-RU" sz="1800" dirty="0" err="1"/>
              <a:t>оларды</a:t>
            </a:r>
            <a:r>
              <a:rPr lang="ru-RU" sz="1800" dirty="0"/>
              <a:t> </a:t>
            </a:r>
            <a:r>
              <a:rPr lang="ru-RU" sz="1800" dirty="0" err="1"/>
              <a:t>тездетеді</a:t>
            </a:r>
            <a:r>
              <a:rPr lang="ru-RU" sz="1800" dirty="0"/>
              <a:t> </a:t>
            </a:r>
            <a:r>
              <a:rPr lang="ru-RU" sz="1800" dirty="0" err="1"/>
              <a:t>немесе</a:t>
            </a:r>
            <a:r>
              <a:rPr lang="ru-RU" sz="1800" dirty="0"/>
              <a:t> </a:t>
            </a:r>
            <a:r>
              <a:rPr lang="ru-RU" sz="1800" dirty="0" err="1"/>
              <a:t>тежейді</a:t>
            </a:r>
            <a:r>
              <a:rPr lang="ru-RU" sz="1800" dirty="0"/>
              <a:t>. </a:t>
            </a:r>
            <a:r>
              <a:rPr lang="ru-RU" sz="1800" dirty="0" err="1"/>
              <a:t>Гормонның</a:t>
            </a:r>
            <a:r>
              <a:rPr lang="ru-RU" sz="1800" dirty="0"/>
              <a:t> </a:t>
            </a:r>
            <a:r>
              <a:rPr lang="ru-RU" sz="1800" dirty="0" err="1"/>
              <a:t>тіршілігі</a:t>
            </a:r>
            <a:r>
              <a:rPr lang="ru-RU" sz="1800" dirty="0"/>
              <a:t> </a:t>
            </a:r>
            <a:r>
              <a:rPr lang="ru-RU" sz="1800" dirty="0" err="1"/>
              <a:t>ұзақ</a:t>
            </a:r>
            <a:r>
              <a:rPr lang="ru-RU" sz="1800" dirty="0"/>
              <a:t> </a:t>
            </a:r>
            <a:r>
              <a:rPr lang="ru-RU" sz="1800" dirty="0" err="1"/>
              <a:t>емес</a:t>
            </a:r>
            <a:r>
              <a:rPr lang="ru-RU" sz="1800" dirty="0"/>
              <a:t>, </a:t>
            </a:r>
            <a:r>
              <a:rPr lang="en-US" sz="1800" dirty="0"/>
              <a:t>ə</a:t>
            </a:r>
            <a:r>
              <a:rPr lang="ru-RU" sz="1800" dirty="0" err="1"/>
              <a:t>детте</a:t>
            </a:r>
            <a:r>
              <a:rPr lang="ru-RU" sz="1800" dirty="0"/>
              <a:t> </a:t>
            </a:r>
            <a:r>
              <a:rPr lang="ru-RU" sz="1800" dirty="0" err="1"/>
              <a:t>ол</a:t>
            </a:r>
            <a:r>
              <a:rPr lang="ru-RU" sz="1800" dirty="0"/>
              <a:t> </a:t>
            </a:r>
            <a:r>
              <a:rPr lang="ru-RU" sz="1800" dirty="0" err="1"/>
              <a:t>бір</a:t>
            </a:r>
            <a:r>
              <a:rPr lang="ru-RU" sz="1800" dirty="0"/>
              <a:t> </a:t>
            </a:r>
            <a:r>
              <a:rPr lang="ru-RU" sz="1800" dirty="0" err="1"/>
              <a:t>сағаттан</a:t>
            </a:r>
            <a:r>
              <a:rPr lang="ru-RU" sz="1800" dirty="0"/>
              <a:t> кем</a:t>
            </a:r>
            <a:endParaRPr lang="ru-KZ" sz="1800" dirty="0"/>
          </a:p>
        </p:txBody>
      </p:sp>
    </p:spTree>
    <p:extLst>
      <p:ext uri="{BB962C8B-B14F-4D97-AF65-F5344CB8AC3E}">
        <p14:creationId xmlns:p14="http://schemas.microsoft.com/office/powerpoint/2010/main" val="1840238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01ED62-FEC5-007A-A2F8-AD5D15710982}"/>
              </a:ext>
            </a:extLst>
          </p:cNvPr>
          <p:cNvSpPr>
            <a:spLocks noGrp="1"/>
          </p:cNvSpPr>
          <p:nvPr>
            <p:ph type="title"/>
          </p:nvPr>
        </p:nvSpPr>
        <p:spPr/>
        <p:txBody>
          <a:bodyPr>
            <a:normAutofit/>
          </a:bodyPr>
          <a:lstStyle/>
          <a:p>
            <a:r>
              <a:rPr lang="kk-KZ" sz="4400" b="1" spc="50" dirty="0">
                <a:ln w="13335" cmpd="sng">
                  <a:solidFill>
                    <a:schemeClr val="accent1">
                      <a:lumMod val="50000"/>
                    </a:schemeClr>
                  </a:solidFill>
                  <a:prstDash val="solid"/>
                </a:ln>
                <a:solidFill>
                  <a:srgbClr val="6600FF"/>
                </a:solidFill>
                <a:latin typeface="+mj-lt"/>
              </a:rPr>
              <a:t>Гормондардың жіктелуі</a:t>
            </a:r>
            <a:endParaRPr lang="ru-KZ" dirty="0"/>
          </a:p>
        </p:txBody>
      </p:sp>
      <p:graphicFrame>
        <p:nvGraphicFramePr>
          <p:cNvPr id="4" name="Объект 3">
            <a:extLst>
              <a:ext uri="{FF2B5EF4-FFF2-40B4-BE49-F238E27FC236}">
                <a16:creationId xmlns:a16="http://schemas.microsoft.com/office/drawing/2014/main" id="{537764D1-3721-5FFD-F5EC-A1708CA13152}"/>
              </a:ext>
            </a:extLst>
          </p:cNvPr>
          <p:cNvGraphicFramePr>
            <a:graphicFrameLocks noGrp="1"/>
          </p:cNvGraphicFramePr>
          <p:nvPr>
            <p:ph idx="1"/>
            <p:extLst>
              <p:ext uri="{D42A27DB-BD31-4B8C-83A1-F6EECF244321}">
                <p14:modId xmlns:p14="http://schemas.microsoft.com/office/powerpoint/2010/main" val="379888732"/>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75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Объект 2">
            <a:extLst>
              <a:ext uri="{FF2B5EF4-FFF2-40B4-BE49-F238E27FC236}">
                <a16:creationId xmlns:a16="http://schemas.microsoft.com/office/drawing/2014/main" id="{47C104DE-F6AF-A8E4-0668-B9D4FA634F9E}"/>
              </a:ext>
            </a:extLst>
          </p:cNvPr>
          <p:cNvGraphicFramePr>
            <a:graphicFrameLocks noGrp="1"/>
          </p:cNvGraphicFramePr>
          <p:nvPr>
            <p:ph idx="1"/>
            <p:extLst>
              <p:ext uri="{D42A27DB-BD31-4B8C-83A1-F6EECF244321}">
                <p14:modId xmlns:p14="http://schemas.microsoft.com/office/powerpoint/2010/main" val="709257167"/>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76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Заголовок 1">
            <a:extLst>
              <a:ext uri="{FF2B5EF4-FFF2-40B4-BE49-F238E27FC236}">
                <a16:creationId xmlns:a16="http://schemas.microsoft.com/office/drawing/2014/main" id="{C4E15E5B-B15A-2D6C-743E-DF08D40F50FB}"/>
              </a:ext>
            </a:extLst>
          </p:cNvPr>
          <p:cNvSpPr>
            <a:spLocks noGrp="1"/>
          </p:cNvSpPr>
          <p:nvPr>
            <p:ph type="title"/>
          </p:nvPr>
        </p:nvSpPr>
        <p:spPr>
          <a:xfrm>
            <a:off x="641073" y="1419900"/>
            <a:ext cx="3212383" cy="4018201"/>
          </a:xfrm>
        </p:spPr>
        <p:txBody>
          <a:bodyPr>
            <a:normAutofit/>
          </a:bodyPr>
          <a:lstStyle/>
          <a:p>
            <a:pPr algn="l"/>
            <a:r>
              <a:rPr lang="ru-RU" sz="3700" dirty="0"/>
              <a:t>2.Химиялық </a:t>
            </a:r>
            <a:r>
              <a:rPr lang="ru-RU" sz="3700" dirty="0" err="1"/>
              <a:t>табиғатына</a:t>
            </a:r>
            <a:r>
              <a:rPr lang="ru-RU" sz="3700" dirty="0"/>
              <a:t> </a:t>
            </a:r>
            <a:r>
              <a:rPr lang="ru-RU" sz="3700" dirty="0" err="1"/>
              <a:t>қарай</a:t>
            </a:r>
            <a:r>
              <a:rPr lang="ru-RU" sz="3700" dirty="0"/>
              <a:t> </a:t>
            </a:r>
            <a:r>
              <a:rPr lang="ru-RU" sz="3700" dirty="0" err="1"/>
              <a:t>гормондар</a:t>
            </a:r>
            <a:r>
              <a:rPr lang="ru-RU" sz="3700" dirty="0"/>
              <a:t> </a:t>
            </a:r>
            <a:r>
              <a:rPr lang="ru-RU" sz="3700" dirty="0" err="1"/>
              <a:t>төрт</a:t>
            </a:r>
            <a:r>
              <a:rPr lang="ru-RU" sz="3700" dirty="0"/>
              <a:t> </a:t>
            </a:r>
            <a:r>
              <a:rPr lang="ru-RU" sz="3700" dirty="0" err="1"/>
              <a:t>топқа</a:t>
            </a:r>
            <a:r>
              <a:rPr lang="ru-RU" sz="3700" dirty="0"/>
              <a:t> </a:t>
            </a:r>
            <a:r>
              <a:rPr lang="ru-RU" sz="3700" dirty="0" err="1"/>
              <a:t>бөлінеді</a:t>
            </a:r>
            <a:r>
              <a:rPr lang="ru-RU" sz="3700" dirty="0"/>
              <a:t>: </a:t>
            </a:r>
            <a:endParaRPr lang="ru-KZ" sz="3700" dirty="0"/>
          </a:p>
        </p:txBody>
      </p:sp>
      <p:graphicFrame>
        <p:nvGraphicFramePr>
          <p:cNvPr id="16" name="Объект 2">
            <a:extLst>
              <a:ext uri="{FF2B5EF4-FFF2-40B4-BE49-F238E27FC236}">
                <a16:creationId xmlns:a16="http://schemas.microsoft.com/office/drawing/2014/main" id="{077C6553-A312-6F4C-839E-77C97E6858F7}"/>
              </a:ext>
            </a:extLst>
          </p:cNvPr>
          <p:cNvGraphicFramePr>
            <a:graphicFrameLocks noGrp="1"/>
          </p:cNvGraphicFramePr>
          <p:nvPr>
            <p:ph idx="1"/>
            <p:extLst>
              <p:ext uri="{D42A27DB-BD31-4B8C-83A1-F6EECF244321}">
                <p14:modId xmlns:p14="http://schemas.microsoft.com/office/powerpoint/2010/main" val="826677568"/>
              </p:ext>
            </p:extLst>
          </p:nvPr>
        </p:nvGraphicFramePr>
        <p:xfrm>
          <a:off x="4247535" y="432619"/>
          <a:ext cx="7737987" cy="5692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53142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pic>
        <p:nvPicPr>
          <p:cNvPr id="109577"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9579" name="Picture 109578">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9581" name="Rectangle 10958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83" name="Rectangle 10958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pic>
        <p:nvPicPr>
          <p:cNvPr id="109585" name="Picture 10958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Объект 2">
            <a:extLst>
              <a:ext uri="{FF2B5EF4-FFF2-40B4-BE49-F238E27FC236}">
                <a16:creationId xmlns:a16="http://schemas.microsoft.com/office/drawing/2014/main" id="{AE82F281-F48A-30BA-AAB2-E93406336867}"/>
              </a:ext>
            </a:extLst>
          </p:cNvPr>
          <p:cNvSpPr>
            <a:spLocks noGrp="1"/>
          </p:cNvSpPr>
          <p:nvPr>
            <p:ph sz="half" idx="4294967295"/>
          </p:nvPr>
        </p:nvSpPr>
        <p:spPr>
          <a:xfrm>
            <a:off x="4152011" y="314633"/>
            <a:ext cx="7509047" cy="5648270"/>
          </a:xfrm>
        </p:spPr>
        <p:txBody>
          <a:bodyPr vert="horz" lIns="91440" tIns="45720" rIns="91440" bIns="45720" rtlCol="0" anchor="ctr">
            <a:normAutofit lnSpcReduction="10000"/>
          </a:bodyPr>
          <a:lstStyle/>
          <a:p>
            <a:pPr marL="273050">
              <a:lnSpc>
                <a:spcPct val="110000"/>
              </a:lnSpc>
            </a:pPr>
            <a:r>
              <a:rPr lang="en-US" altLang="ru-KZ" sz="1800" b="1" dirty="0"/>
              <a:t>3.</a:t>
            </a:r>
            <a:r>
              <a:rPr lang="en-US" altLang="ru-KZ" sz="1800" b="1" u="sng" dirty="0"/>
              <a:t>Биологиялық </a:t>
            </a:r>
            <a:r>
              <a:rPr lang="en-US" altLang="ru-KZ" sz="1800" b="1" u="sng" dirty="0" err="1"/>
              <a:t>қызметіне</a:t>
            </a:r>
            <a:r>
              <a:rPr lang="en-US" altLang="ru-KZ" sz="1800" b="1" u="sng" dirty="0"/>
              <a:t> </a:t>
            </a:r>
            <a:r>
              <a:rPr lang="en-US" altLang="ru-KZ" sz="1800" b="1" u="sng" dirty="0" err="1"/>
              <a:t>сәйкес</a:t>
            </a:r>
            <a:r>
              <a:rPr lang="en-US" altLang="ru-KZ" sz="1800" b="1" u="sng" dirty="0"/>
              <a:t>:</a:t>
            </a:r>
            <a:endParaRPr lang="en-US" altLang="ru-KZ" sz="1800" b="1" dirty="0"/>
          </a:p>
          <a:p>
            <a:pPr marL="273050">
              <a:lnSpc>
                <a:spcPct val="110000"/>
              </a:lnSpc>
            </a:pPr>
            <a:r>
              <a:rPr lang="en-US" altLang="ru-KZ" sz="1800" dirty="0"/>
              <a:t>1</a:t>
            </a:r>
            <a:r>
              <a:rPr lang="en-US" altLang="ru-KZ" sz="1800" dirty="0">
                <a:solidFill>
                  <a:schemeClr val="accent2">
                    <a:lumMod val="50000"/>
                  </a:schemeClr>
                </a:solidFill>
              </a:rPr>
              <a:t> </a:t>
            </a:r>
            <a:r>
              <a:rPr lang="en-US" altLang="ru-KZ" sz="1800" dirty="0" err="1">
                <a:solidFill>
                  <a:schemeClr val="accent2">
                    <a:lumMod val="50000"/>
                  </a:schemeClr>
                </a:solidFill>
              </a:rPr>
              <a:t>Көмірсу</a:t>
            </a:r>
            <a:r>
              <a:rPr lang="en-US" altLang="ru-KZ" sz="1800" dirty="0">
                <a:solidFill>
                  <a:schemeClr val="accent2">
                    <a:lumMod val="50000"/>
                  </a:schemeClr>
                </a:solidFill>
              </a:rPr>
              <a:t>, </a:t>
            </a:r>
            <a:r>
              <a:rPr lang="en-US" altLang="ru-KZ" sz="1800" dirty="0" err="1">
                <a:solidFill>
                  <a:schemeClr val="accent2">
                    <a:lumMod val="50000"/>
                  </a:schemeClr>
                </a:solidFill>
              </a:rPr>
              <a:t>май</a:t>
            </a:r>
            <a:r>
              <a:rPr lang="en-US" altLang="ru-KZ" sz="1800" dirty="0">
                <a:solidFill>
                  <a:schemeClr val="accent2">
                    <a:lumMod val="50000"/>
                  </a:schemeClr>
                </a:solidFill>
              </a:rPr>
              <a:t>, </a:t>
            </a:r>
            <a:r>
              <a:rPr lang="en-US" altLang="ru-KZ" sz="1800" dirty="0" err="1">
                <a:solidFill>
                  <a:schemeClr val="accent2">
                    <a:lumMod val="50000"/>
                  </a:schemeClr>
                </a:solidFill>
              </a:rPr>
              <a:t>ақуыздардың</a:t>
            </a:r>
            <a:r>
              <a:rPr lang="en-US" altLang="ru-KZ" sz="1800" dirty="0">
                <a:solidFill>
                  <a:schemeClr val="accent2">
                    <a:lumMod val="50000"/>
                  </a:schemeClr>
                </a:solidFill>
              </a:rPr>
              <a:t> </a:t>
            </a:r>
            <a:r>
              <a:rPr lang="en-US" altLang="ru-KZ" sz="1800" dirty="0" err="1">
                <a:solidFill>
                  <a:schemeClr val="accent2">
                    <a:lumMod val="50000"/>
                  </a:schemeClr>
                </a:solidFill>
              </a:rPr>
              <a:t>алмасуын</a:t>
            </a:r>
            <a:r>
              <a:rPr lang="en-US" altLang="ru-KZ" sz="1800" dirty="0">
                <a:solidFill>
                  <a:schemeClr val="accent2">
                    <a:lumMod val="50000"/>
                  </a:schemeClr>
                </a:solidFill>
              </a:rPr>
              <a:t> </a:t>
            </a:r>
            <a:r>
              <a:rPr lang="en-US" altLang="ru-KZ" sz="1800" dirty="0" err="1">
                <a:solidFill>
                  <a:schemeClr val="accent2">
                    <a:lumMod val="50000"/>
                  </a:schemeClr>
                </a:solidFill>
              </a:rPr>
              <a:t>реттеуге</a:t>
            </a:r>
            <a:r>
              <a:rPr lang="en-US" altLang="ru-KZ" sz="1800" dirty="0">
                <a:solidFill>
                  <a:schemeClr val="accent2">
                    <a:lumMod val="50000"/>
                  </a:schemeClr>
                </a:solidFill>
              </a:rPr>
              <a:t> </a:t>
            </a:r>
            <a:r>
              <a:rPr lang="en-US" altLang="ru-KZ" sz="1800" dirty="0" err="1">
                <a:solidFill>
                  <a:schemeClr val="accent2">
                    <a:lumMod val="50000"/>
                  </a:schemeClr>
                </a:solidFill>
              </a:rPr>
              <a:t>қатысатын</a:t>
            </a:r>
            <a:r>
              <a:rPr lang="en-US" altLang="ru-KZ" sz="1800" dirty="0">
                <a:solidFill>
                  <a:schemeClr val="accent2">
                    <a:lumMod val="50000"/>
                  </a:schemeClr>
                </a:solidFill>
              </a:rPr>
              <a:t> </a:t>
            </a:r>
            <a:r>
              <a:rPr lang="en-US" altLang="ru-KZ" sz="1800" dirty="0" err="1">
                <a:solidFill>
                  <a:schemeClr val="accent2">
                    <a:lumMod val="50000"/>
                  </a:schemeClr>
                </a:solidFill>
              </a:rPr>
              <a:t>гормондар</a:t>
            </a:r>
            <a:r>
              <a:rPr lang="en-US" altLang="ru-KZ" sz="1800" dirty="0">
                <a:solidFill>
                  <a:schemeClr val="accent2">
                    <a:lumMod val="50000"/>
                  </a:schemeClr>
                </a:solidFill>
              </a:rPr>
              <a:t>(</a:t>
            </a:r>
            <a:r>
              <a:rPr lang="en-US" altLang="ru-KZ" sz="1800" dirty="0" err="1">
                <a:solidFill>
                  <a:schemeClr val="accent2">
                    <a:lumMod val="50000"/>
                  </a:schemeClr>
                </a:solidFill>
              </a:rPr>
              <a:t>инсулин</a:t>
            </a:r>
            <a:r>
              <a:rPr lang="en-US" altLang="ru-KZ" sz="1800" dirty="0">
                <a:solidFill>
                  <a:schemeClr val="accent2">
                    <a:lumMod val="50000"/>
                  </a:schemeClr>
                </a:solidFill>
              </a:rPr>
              <a:t>, </a:t>
            </a:r>
            <a:r>
              <a:rPr lang="en-US" altLang="ru-KZ" sz="1800" dirty="0" err="1">
                <a:solidFill>
                  <a:schemeClr val="accent2">
                    <a:lumMod val="50000"/>
                  </a:schemeClr>
                </a:solidFill>
              </a:rPr>
              <a:t>глюкагон</a:t>
            </a:r>
            <a:r>
              <a:rPr lang="en-US" altLang="ru-KZ" sz="1800" dirty="0">
                <a:solidFill>
                  <a:schemeClr val="accent2">
                    <a:lumMod val="50000"/>
                  </a:schemeClr>
                </a:solidFill>
              </a:rPr>
              <a:t>, </a:t>
            </a:r>
            <a:r>
              <a:rPr lang="en-US" altLang="ru-KZ" sz="1800" dirty="0" err="1">
                <a:solidFill>
                  <a:schemeClr val="accent2">
                    <a:lumMod val="50000"/>
                  </a:schemeClr>
                </a:solidFill>
              </a:rPr>
              <a:t>адреналин</a:t>
            </a:r>
            <a:r>
              <a:rPr lang="en-US" altLang="ru-KZ" sz="1800" dirty="0">
                <a:solidFill>
                  <a:schemeClr val="accent2">
                    <a:lumMod val="50000"/>
                  </a:schemeClr>
                </a:solidFill>
              </a:rPr>
              <a:t>, </a:t>
            </a:r>
            <a:r>
              <a:rPr lang="en-US" altLang="ru-KZ" sz="1800" dirty="0" err="1">
                <a:solidFill>
                  <a:schemeClr val="accent2">
                    <a:lumMod val="50000"/>
                  </a:schemeClr>
                </a:solidFill>
              </a:rPr>
              <a:t>кортизол</a:t>
            </a:r>
            <a:r>
              <a:rPr lang="en-US" altLang="ru-KZ" sz="1800" dirty="0">
                <a:solidFill>
                  <a:schemeClr val="accent2">
                    <a:lumMod val="50000"/>
                  </a:schemeClr>
                </a:solidFill>
              </a:rPr>
              <a:t>, </a:t>
            </a:r>
            <a:r>
              <a:rPr lang="en-US" altLang="ru-KZ" sz="1800" dirty="0" err="1">
                <a:solidFill>
                  <a:schemeClr val="accent2">
                    <a:lumMod val="50000"/>
                  </a:schemeClr>
                </a:solidFill>
              </a:rPr>
              <a:t>тироксин</a:t>
            </a:r>
            <a:r>
              <a:rPr lang="en-US" altLang="ru-KZ" sz="1800" dirty="0">
                <a:solidFill>
                  <a:schemeClr val="accent2">
                    <a:lumMod val="50000"/>
                  </a:schemeClr>
                </a:solidFill>
              </a:rPr>
              <a:t> </a:t>
            </a:r>
            <a:r>
              <a:rPr lang="en-US" altLang="ru-KZ" sz="1800" dirty="0" err="1">
                <a:solidFill>
                  <a:schemeClr val="accent2">
                    <a:lumMod val="50000"/>
                  </a:schemeClr>
                </a:solidFill>
              </a:rPr>
              <a:t>т.б</a:t>
            </a:r>
            <a:r>
              <a:rPr lang="en-US" altLang="ru-KZ" sz="1800" dirty="0">
                <a:solidFill>
                  <a:schemeClr val="accent2">
                    <a:lumMod val="50000"/>
                  </a:schemeClr>
                </a:solidFill>
              </a:rPr>
              <a:t>)</a:t>
            </a:r>
          </a:p>
          <a:p>
            <a:pPr marL="273050">
              <a:lnSpc>
                <a:spcPct val="110000"/>
              </a:lnSpc>
            </a:pPr>
            <a:r>
              <a:rPr lang="en-US" altLang="ru-KZ" sz="1800" dirty="0">
                <a:solidFill>
                  <a:schemeClr val="accent2">
                    <a:lumMod val="50000"/>
                  </a:schemeClr>
                </a:solidFill>
              </a:rPr>
              <a:t>2 </a:t>
            </a:r>
            <a:r>
              <a:rPr lang="en-US" altLang="ru-KZ" sz="1800" dirty="0" err="1">
                <a:solidFill>
                  <a:schemeClr val="accent2">
                    <a:lumMod val="50000"/>
                  </a:schemeClr>
                </a:solidFill>
              </a:rPr>
              <a:t>Тұз</a:t>
            </a:r>
            <a:r>
              <a:rPr lang="en-US" altLang="ru-KZ" sz="1800" dirty="0">
                <a:solidFill>
                  <a:schemeClr val="accent2">
                    <a:lumMod val="50000"/>
                  </a:schemeClr>
                </a:solidFill>
              </a:rPr>
              <a:t> </a:t>
            </a:r>
            <a:r>
              <a:rPr lang="en-US" altLang="ru-KZ" sz="1800" dirty="0" err="1">
                <a:solidFill>
                  <a:schemeClr val="accent2">
                    <a:lumMod val="50000"/>
                  </a:schemeClr>
                </a:solidFill>
              </a:rPr>
              <a:t>және</a:t>
            </a:r>
            <a:r>
              <a:rPr lang="en-US" altLang="ru-KZ" sz="1800" dirty="0">
                <a:solidFill>
                  <a:schemeClr val="accent2">
                    <a:lumMod val="50000"/>
                  </a:schemeClr>
                </a:solidFill>
              </a:rPr>
              <a:t> </a:t>
            </a:r>
            <a:r>
              <a:rPr lang="en-US" altLang="ru-KZ" sz="1800" dirty="0" err="1">
                <a:solidFill>
                  <a:schemeClr val="accent2">
                    <a:lumMod val="50000"/>
                  </a:schemeClr>
                </a:solidFill>
              </a:rPr>
              <a:t>су</a:t>
            </a:r>
            <a:r>
              <a:rPr lang="en-US" altLang="ru-KZ" sz="1800" dirty="0">
                <a:solidFill>
                  <a:schemeClr val="accent2">
                    <a:lumMod val="50000"/>
                  </a:schemeClr>
                </a:solidFill>
              </a:rPr>
              <a:t> </a:t>
            </a:r>
            <a:r>
              <a:rPr lang="en-US" altLang="ru-KZ" sz="1800" dirty="0" err="1">
                <a:solidFill>
                  <a:schemeClr val="accent2">
                    <a:lumMod val="50000"/>
                  </a:schemeClr>
                </a:solidFill>
              </a:rPr>
              <a:t>алмасуына</a:t>
            </a:r>
            <a:r>
              <a:rPr lang="en-US" altLang="ru-KZ" sz="1800" dirty="0">
                <a:solidFill>
                  <a:schemeClr val="accent2">
                    <a:lumMod val="50000"/>
                  </a:schemeClr>
                </a:solidFill>
              </a:rPr>
              <a:t> </a:t>
            </a:r>
            <a:r>
              <a:rPr lang="en-US" altLang="ru-KZ" sz="1800" dirty="0" err="1">
                <a:solidFill>
                  <a:schemeClr val="accent2">
                    <a:lumMod val="50000"/>
                  </a:schemeClr>
                </a:solidFill>
              </a:rPr>
              <a:t>қатысатын</a:t>
            </a:r>
            <a:r>
              <a:rPr lang="en-US" altLang="ru-KZ" sz="1800" dirty="0">
                <a:solidFill>
                  <a:schemeClr val="accent2">
                    <a:lumMod val="50000"/>
                  </a:schemeClr>
                </a:solidFill>
              </a:rPr>
              <a:t> </a:t>
            </a:r>
            <a:r>
              <a:rPr lang="en-US" altLang="ru-KZ" sz="1800" dirty="0" err="1">
                <a:solidFill>
                  <a:schemeClr val="accent2">
                    <a:lumMod val="50000"/>
                  </a:schemeClr>
                </a:solidFill>
              </a:rPr>
              <a:t>гормондар</a:t>
            </a:r>
            <a:r>
              <a:rPr lang="en-US" altLang="ru-KZ" sz="1800" dirty="0">
                <a:solidFill>
                  <a:schemeClr val="accent2">
                    <a:lumMod val="50000"/>
                  </a:schemeClr>
                </a:solidFill>
              </a:rPr>
              <a:t> (</a:t>
            </a:r>
            <a:r>
              <a:rPr lang="en-US" altLang="ru-KZ" sz="1800" dirty="0" err="1">
                <a:solidFill>
                  <a:schemeClr val="accent2">
                    <a:lumMod val="50000"/>
                  </a:schemeClr>
                </a:solidFill>
              </a:rPr>
              <a:t>альдестрон</a:t>
            </a:r>
            <a:r>
              <a:rPr lang="en-US" altLang="ru-KZ" sz="1800" dirty="0">
                <a:solidFill>
                  <a:schemeClr val="accent2">
                    <a:lumMod val="50000"/>
                  </a:schemeClr>
                </a:solidFill>
              </a:rPr>
              <a:t>, </a:t>
            </a:r>
            <a:r>
              <a:rPr lang="en-US" altLang="ru-KZ" sz="1800" dirty="0" err="1">
                <a:solidFill>
                  <a:schemeClr val="accent2">
                    <a:lumMod val="50000"/>
                  </a:schemeClr>
                </a:solidFill>
              </a:rPr>
              <a:t>вазопрессин</a:t>
            </a:r>
            <a:r>
              <a:rPr lang="en-US" altLang="ru-KZ" sz="1800" dirty="0">
                <a:solidFill>
                  <a:schemeClr val="accent2">
                    <a:lumMod val="50000"/>
                  </a:schemeClr>
                </a:solidFill>
              </a:rPr>
              <a:t>).</a:t>
            </a:r>
          </a:p>
          <a:p>
            <a:pPr marL="273050">
              <a:lnSpc>
                <a:spcPct val="110000"/>
              </a:lnSpc>
            </a:pPr>
            <a:r>
              <a:rPr lang="en-US" altLang="ru-KZ" sz="1800" dirty="0">
                <a:solidFill>
                  <a:schemeClr val="accent2">
                    <a:lumMod val="50000"/>
                  </a:schemeClr>
                </a:solidFill>
              </a:rPr>
              <a:t>3 </a:t>
            </a:r>
            <a:r>
              <a:rPr lang="en-US" altLang="ru-KZ" sz="1800" dirty="0" err="1">
                <a:solidFill>
                  <a:schemeClr val="accent2">
                    <a:lumMod val="50000"/>
                  </a:schemeClr>
                </a:solidFill>
              </a:rPr>
              <a:t>Кальций</a:t>
            </a:r>
            <a:r>
              <a:rPr lang="en-US" altLang="ru-KZ" sz="1800" dirty="0">
                <a:solidFill>
                  <a:schemeClr val="accent2">
                    <a:lumMod val="50000"/>
                  </a:schemeClr>
                </a:solidFill>
              </a:rPr>
              <a:t> </a:t>
            </a:r>
            <a:r>
              <a:rPr lang="en-US" altLang="ru-KZ" sz="1800" dirty="0" err="1">
                <a:solidFill>
                  <a:schemeClr val="accent2">
                    <a:lumMod val="50000"/>
                  </a:schemeClr>
                </a:solidFill>
              </a:rPr>
              <a:t>және</a:t>
            </a:r>
            <a:r>
              <a:rPr lang="en-US" altLang="ru-KZ" sz="1800" dirty="0">
                <a:solidFill>
                  <a:schemeClr val="accent2">
                    <a:lumMod val="50000"/>
                  </a:schemeClr>
                </a:solidFill>
              </a:rPr>
              <a:t> </a:t>
            </a:r>
            <a:r>
              <a:rPr lang="en-US" altLang="ru-KZ" sz="1800" dirty="0" err="1">
                <a:solidFill>
                  <a:schemeClr val="accent2">
                    <a:lumMod val="50000"/>
                  </a:schemeClr>
                </a:solidFill>
              </a:rPr>
              <a:t>фосфат</a:t>
            </a:r>
            <a:r>
              <a:rPr lang="en-US" altLang="ru-KZ" sz="1800" dirty="0">
                <a:solidFill>
                  <a:schemeClr val="accent2">
                    <a:lumMod val="50000"/>
                  </a:schemeClr>
                </a:solidFill>
              </a:rPr>
              <a:t> </a:t>
            </a:r>
            <a:r>
              <a:rPr lang="en-US" altLang="ru-KZ" sz="1800" dirty="0" err="1">
                <a:solidFill>
                  <a:schemeClr val="accent2">
                    <a:lumMod val="50000"/>
                  </a:schemeClr>
                </a:solidFill>
              </a:rPr>
              <a:t>алмасуына</a:t>
            </a:r>
            <a:r>
              <a:rPr lang="en-US" altLang="ru-KZ" sz="1800" dirty="0">
                <a:solidFill>
                  <a:schemeClr val="accent2">
                    <a:lumMod val="50000"/>
                  </a:schemeClr>
                </a:solidFill>
              </a:rPr>
              <a:t> </a:t>
            </a:r>
            <a:r>
              <a:rPr lang="en-US" altLang="ru-KZ" sz="1800" dirty="0" err="1">
                <a:solidFill>
                  <a:schemeClr val="accent2">
                    <a:lumMod val="50000"/>
                  </a:schemeClr>
                </a:solidFill>
              </a:rPr>
              <a:t>қатысатын</a:t>
            </a:r>
            <a:r>
              <a:rPr lang="en-US" altLang="ru-KZ" sz="1800" dirty="0">
                <a:solidFill>
                  <a:schemeClr val="accent2">
                    <a:lumMod val="50000"/>
                  </a:schemeClr>
                </a:solidFill>
              </a:rPr>
              <a:t> (</a:t>
            </a:r>
            <a:r>
              <a:rPr lang="en-US" altLang="ru-KZ" sz="1800" dirty="0" err="1">
                <a:solidFill>
                  <a:schemeClr val="accent2">
                    <a:lumMod val="50000"/>
                  </a:schemeClr>
                </a:solidFill>
              </a:rPr>
              <a:t>парогормон</a:t>
            </a:r>
            <a:r>
              <a:rPr lang="en-US" altLang="ru-KZ" sz="1800" dirty="0">
                <a:solidFill>
                  <a:schemeClr val="accent2">
                    <a:lumMod val="50000"/>
                  </a:schemeClr>
                </a:solidFill>
              </a:rPr>
              <a:t>, </a:t>
            </a:r>
            <a:r>
              <a:rPr lang="en-US" altLang="ru-KZ" sz="1800" dirty="0" err="1">
                <a:solidFill>
                  <a:schemeClr val="accent2">
                    <a:lumMod val="50000"/>
                  </a:schemeClr>
                </a:solidFill>
              </a:rPr>
              <a:t>кальцитонин</a:t>
            </a:r>
            <a:r>
              <a:rPr lang="en-US" altLang="ru-KZ" sz="1800" dirty="0">
                <a:solidFill>
                  <a:schemeClr val="accent2">
                    <a:lumMod val="50000"/>
                  </a:schemeClr>
                </a:solidFill>
              </a:rPr>
              <a:t>).</a:t>
            </a:r>
          </a:p>
          <a:p>
            <a:pPr marL="273050">
              <a:lnSpc>
                <a:spcPct val="110000"/>
              </a:lnSpc>
            </a:pPr>
            <a:r>
              <a:rPr lang="en-US" altLang="ru-KZ" sz="1800" dirty="0">
                <a:solidFill>
                  <a:schemeClr val="accent2">
                    <a:lumMod val="50000"/>
                  </a:schemeClr>
                </a:solidFill>
              </a:rPr>
              <a:t>4 </a:t>
            </a:r>
            <a:r>
              <a:rPr lang="en-US" altLang="ru-KZ" sz="1800" dirty="0" err="1">
                <a:solidFill>
                  <a:schemeClr val="accent2">
                    <a:lumMod val="50000"/>
                  </a:schemeClr>
                </a:solidFill>
              </a:rPr>
              <a:t>Көбею</a:t>
            </a:r>
            <a:r>
              <a:rPr lang="en-US" altLang="ru-KZ" sz="1800" dirty="0">
                <a:solidFill>
                  <a:schemeClr val="accent2">
                    <a:lumMod val="50000"/>
                  </a:schemeClr>
                </a:solidFill>
              </a:rPr>
              <a:t>, </a:t>
            </a:r>
            <a:r>
              <a:rPr lang="en-US" altLang="ru-KZ" sz="1800" dirty="0" err="1">
                <a:solidFill>
                  <a:schemeClr val="accent2">
                    <a:lumMod val="50000"/>
                  </a:schemeClr>
                </a:solidFill>
              </a:rPr>
              <a:t>бөліну</a:t>
            </a:r>
            <a:r>
              <a:rPr lang="en-US" altLang="ru-KZ" sz="1800" dirty="0">
                <a:solidFill>
                  <a:schemeClr val="accent2">
                    <a:lumMod val="50000"/>
                  </a:schemeClr>
                </a:solidFill>
              </a:rPr>
              <a:t> </a:t>
            </a:r>
            <a:r>
              <a:rPr lang="en-US" altLang="ru-KZ" sz="1800" dirty="0" err="1">
                <a:solidFill>
                  <a:schemeClr val="accent2">
                    <a:lumMod val="50000"/>
                  </a:schemeClr>
                </a:solidFill>
              </a:rPr>
              <a:t>сияқты</a:t>
            </a:r>
            <a:r>
              <a:rPr lang="en-US" altLang="ru-KZ" sz="1800" dirty="0">
                <a:solidFill>
                  <a:schemeClr val="accent2">
                    <a:lumMod val="50000"/>
                  </a:schemeClr>
                </a:solidFill>
              </a:rPr>
              <a:t> </a:t>
            </a:r>
            <a:r>
              <a:rPr lang="en-US" altLang="ru-KZ" sz="1800" dirty="0" err="1">
                <a:solidFill>
                  <a:schemeClr val="accent2">
                    <a:lumMod val="50000"/>
                  </a:schemeClr>
                </a:solidFill>
              </a:rPr>
              <a:t>репродуктивтік</a:t>
            </a:r>
            <a:r>
              <a:rPr lang="en-US" altLang="ru-KZ" sz="1800" dirty="0">
                <a:solidFill>
                  <a:schemeClr val="accent2">
                    <a:lumMod val="50000"/>
                  </a:schemeClr>
                </a:solidFill>
              </a:rPr>
              <a:t> </a:t>
            </a:r>
            <a:r>
              <a:rPr lang="en-US" altLang="ru-KZ" sz="1800" dirty="0" err="1">
                <a:solidFill>
                  <a:schemeClr val="accent2">
                    <a:lumMod val="50000"/>
                  </a:schemeClr>
                </a:solidFill>
              </a:rPr>
              <a:t>қызметке</a:t>
            </a:r>
            <a:r>
              <a:rPr lang="en-US" altLang="ru-KZ" sz="1800" dirty="0">
                <a:solidFill>
                  <a:schemeClr val="accent2">
                    <a:lumMod val="50000"/>
                  </a:schemeClr>
                </a:solidFill>
              </a:rPr>
              <a:t> </a:t>
            </a:r>
            <a:r>
              <a:rPr lang="en-US" altLang="ru-KZ" sz="1800" dirty="0" err="1">
                <a:solidFill>
                  <a:schemeClr val="accent2">
                    <a:lumMod val="50000"/>
                  </a:schemeClr>
                </a:solidFill>
              </a:rPr>
              <a:t>қатысатын</a:t>
            </a:r>
            <a:r>
              <a:rPr lang="en-US" altLang="ru-KZ" sz="1800" dirty="0">
                <a:solidFill>
                  <a:schemeClr val="accent2">
                    <a:lumMod val="50000"/>
                  </a:schemeClr>
                </a:solidFill>
              </a:rPr>
              <a:t> </a:t>
            </a:r>
            <a:r>
              <a:rPr lang="en-US" altLang="ru-KZ" sz="1800" dirty="0" err="1">
                <a:solidFill>
                  <a:schemeClr val="accent2">
                    <a:lumMod val="50000"/>
                  </a:schemeClr>
                </a:solidFill>
              </a:rPr>
              <a:t>гормондар</a:t>
            </a:r>
            <a:r>
              <a:rPr lang="en-US" altLang="ru-KZ" sz="1800" dirty="0">
                <a:solidFill>
                  <a:schemeClr val="accent2">
                    <a:lumMod val="50000"/>
                  </a:schemeClr>
                </a:solidFill>
              </a:rPr>
              <a:t> (</a:t>
            </a:r>
            <a:r>
              <a:rPr lang="en-US" altLang="ru-KZ" sz="1800" dirty="0" err="1">
                <a:solidFill>
                  <a:schemeClr val="accent2">
                    <a:lumMod val="50000"/>
                  </a:schemeClr>
                </a:solidFill>
              </a:rPr>
              <a:t>эстрадиол</a:t>
            </a:r>
            <a:r>
              <a:rPr lang="en-US" altLang="ru-KZ" sz="1800" dirty="0">
                <a:solidFill>
                  <a:schemeClr val="accent2">
                    <a:lumMod val="50000"/>
                  </a:schemeClr>
                </a:solidFill>
              </a:rPr>
              <a:t>, </a:t>
            </a:r>
            <a:r>
              <a:rPr lang="en-US" altLang="ru-KZ" sz="1800" dirty="0" err="1">
                <a:solidFill>
                  <a:schemeClr val="accent2">
                    <a:lumMod val="50000"/>
                  </a:schemeClr>
                </a:solidFill>
              </a:rPr>
              <a:t>прогестерон</a:t>
            </a:r>
            <a:r>
              <a:rPr lang="en-US" altLang="ru-KZ" sz="1800" dirty="0">
                <a:solidFill>
                  <a:schemeClr val="accent2">
                    <a:lumMod val="50000"/>
                  </a:schemeClr>
                </a:solidFill>
              </a:rPr>
              <a:t>, </a:t>
            </a:r>
            <a:r>
              <a:rPr lang="en-US" altLang="ru-KZ" sz="1800" dirty="0" err="1">
                <a:solidFill>
                  <a:schemeClr val="accent2">
                    <a:lumMod val="50000"/>
                  </a:schemeClr>
                </a:solidFill>
              </a:rPr>
              <a:t>тестостерон</a:t>
            </a:r>
            <a:r>
              <a:rPr lang="en-US" altLang="ru-KZ" sz="1800" dirty="0">
                <a:solidFill>
                  <a:schemeClr val="accent2">
                    <a:lumMod val="50000"/>
                  </a:schemeClr>
                </a:solidFill>
              </a:rPr>
              <a:t>).</a:t>
            </a:r>
          </a:p>
          <a:p>
            <a:pPr marL="273050">
              <a:lnSpc>
                <a:spcPct val="110000"/>
              </a:lnSpc>
            </a:pPr>
            <a:r>
              <a:rPr lang="en-US" altLang="ru-KZ" sz="1800" dirty="0">
                <a:solidFill>
                  <a:schemeClr val="accent2">
                    <a:lumMod val="50000"/>
                  </a:schemeClr>
                </a:solidFill>
              </a:rPr>
              <a:t>5 </a:t>
            </a:r>
            <a:r>
              <a:rPr lang="en-US" altLang="ru-KZ" sz="1800" dirty="0" err="1">
                <a:solidFill>
                  <a:schemeClr val="accent2">
                    <a:lumMod val="50000"/>
                  </a:schemeClr>
                </a:solidFill>
              </a:rPr>
              <a:t>Эндокриндік</a:t>
            </a:r>
            <a:r>
              <a:rPr lang="en-US" altLang="ru-KZ" sz="1800" dirty="0">
                <a:solidFill>
                  <a:schemeClr val="accent2">
                    <a:lumMod val="50000"/>
                  </a:schemeClr>
                </a:solidFill>
              </a:rPr>
              <a:t> </a:t>
            </a:r>
            <a:r>
              <a:rPr lang="en-US" altLang="ru-KZ" sz="1800" dirty="0" err="1">
                <a:solidFill>
                  <a:schemeClr val="accent2">
                    <a:lumMod val="50000"/>
                  </a:schemeClr>
                </a:solidFill>
              </a:rPr>
              <a:t>бездердегі</a:t>
            </a:r>
            <a:r>
              <a:rPr lang="en-US" altLang="ru-KZ" sz="1800" dirty="0">
                <a:solidFill>
                  <a:schemeClr val="accent2">
                    <a:lumMod val="50000"/>
                  </a:schemeClr>
                </a:solidFill>
              </a:rPr>
              <a:t> </a:t>
            </a:r>
            <a:r>
              <a:rPr lang="en-US" altLang="ru-KZ" sz="1800" dirty="0" err="1">
                <a:solidFill>
                  <a:schemeClr val="accent2">
                    <a:lumMod val="50000"/>
                  </a:schemeClr>
                </a:solidFill>
              </a:rPr>
              <a:t>гормондардың</a:t>
            </a:r>
            <a:r>
              <a:rPr lang="en-US" altLang="ru-KZ" sz="1800" dirty="0">
                <a:solidFill>
                  <a:schemeClr val="accent2">
                    <a:lumMod val="50000"/>
                  </a:schemeClr>
                </a:solidFill>
              </a:rPr>
              <a:t> </a:t>
            </a:r>
            <a:r>
              <a:rPr lang="en-US" altLang="ru-KZ" sz="1800" dirty="0" err="1">
                <a:solidFill>
                  <a:schemeClr val="accent2">
                    <a:lumMod val="50000"/>
                  </a:schemeClr>
                </a:solidFill>
              </a:rPr>
              <a:t>синтезіне</a:t>
            </a:r>
            <a:r>
              <a:rPr lang="en-US" altLang="ru-KZ" sz="1800" dirty="0">
                <a:solidFill>
                  <a:schemeClr val="accent2">
                    <a:lumMod val="50000"/>
                  </a:schemeClr>
                </a:solidFill>
              </a:rPr>
              <a:t> </a:t>
            </a:r>
            <a:r>
              <a:rPr lang="en-US" altLang="ru-KZ" sz="1800" dirty="0" err="1">
                <a:solidFill>
                  <a:schemeClr val="accent2">
                    <a:lumMod val="50000"/>
                  </a:schemeClr>
                </a:solidFill>
              </a:rPr>
              <a:t>және</a:t>
            </a:r>
            <a:r>
              <a:rPr lang="en-US" altLang="ru-KZ" sz="1800" dirty="0">
                <a:solidFill>
                  <a:schemeClr val="accent2">
                    <a:lumMod val="50000"/>
                  </a:schemeClr>
                </a:solidFill>
              </a:rPr>
              <a:t> </a:t>
            </a:r>
            <a:r>
              <a:rPr lang="en-US" altLang="ru-KZ" sz="1800" dirty="0" err="1">
                <a:solidFill>
                  <a:schemeClr val="accent2">
                    <a:lumMod val="50000"/>
                  </a:schemeClr>
                </a:solidFill>
              </a:rPr>
              <a:t>секрециясын</a:t>
            </a:r>
            <a:r>
              <a:rPr lang="en-US" altLang="ru-KZ" sz="1800" dirty="0">
                <a:solidFill>
                  <a:schemeClr val="accent2">
                    <a:lumMod val="50000"/>
                  </a:schemeClr>
                </a:solidFill>
              </a:rPr>
              <a:t> </a:t>
            </a:r>
            <a:r>
              <a:rPr lang="en-US" altLang="ru-KZ" sz="1800" dirty="0" err="1">
                <a:solidFill>
                  <a:schemeClr val="accent2">
                    <a:lumMod val="50000"/>
                  </a:schemeClr>
                </a:solidFill>
              </a:rPr>
              <a:t>реттеуші</a:t>
            </a:r>
            <a:r>
              <a:rPr lang="en-US" altLang="ru-KZ" sz="1800" dirty="0">
                <a:solidFill>
                  <a:schemeClr val="accent2">
                    <a:lumMod val="50000"/>
                  </a:schemeClr>
                </a:solidFill>
              </a:rPr>
              <a:t> </a:t>
            </a:r>
            <a:r>
              <a:rPr lang="en-US" altLang="ru-KZ" sz="1800" dirty="0" err="1">
                <a:solidFill>
                  <a:schemeClr val="accent2">
                    <a:lumMod val="50000"/>
                  </a:schemeClr>
                </a:solidFill>
              </a:rPr>
              <a:t>гормондар</a:t>
            </a:r>
            <a:r>
              <a:rPr lang="en-US" altLang="ru-KZ" sz="1800" dirty="0">
                <a:solidFill>
                  <a:schemeClr val="accent2">
                    <a:lumMod val="50000"/>
                  </a:schemeClr>
                </a:solidFill>
              </a:rPr>
              <a:t> (</a:t>
            </a:r>
            <a:r>
              <a:rPr lang="en-US" altLang="ru-KZ" sz="1800" dirty="0" err="1">
                <a:solidFill>
                  <a:schemeClr val="accent2">
                    <a:lumMod val="50000"/>
                  </a:schemeClr>
                </a:solidFill>
              </a:rPr>
              <a:t>топтық</a:t>
            </a:r>
            <a:r>
              <a:rPr lang="en-US" altLang="ru-KZ" sz="1800" dirty="0">
                <a:solidFill>
                  <a:schemeClr val="accent2">
                    <a:lumMod val="50000"/>
                  </a:schemeClr>
                </a:solidFill>
              </a:rPr>
              <a:t> </a:t>
            </a:r>
            <a:r>
              <a:rPr lang="en-US" altLang="ru-KZ" sz="1800" dirty="0" err="1">
                <a:solidFill>
                  <a:schemeClr val="accent2">
                    <a:lumMod val="50000"/>
                  </a:schemeClr>
                </a:solidFill>
              </a:rPr>
              <a:t>гормондар</a:t>
            </a:r>
            <a:r>
              <a:rPr lang="en-US" altLang="ru-KZ" sz="1800" dirty="0">
                <a:solidFill>
                  <a:schemeClr val="accent2">
                    <a:lumMod val="50000"/>
                  </a:schemeClr>
                </a:solidFill>
              </a:rPr>
              <a:t>, </a:t>
            </a:r>
            <a:r>
              <a:rPr lang="en-US" altLang="ru-KZ" sz="1800" dirty="0" err="1">
                <a:solidFill>
                  <a:schemeClr val="accent2">
                    <a:lumMod val="50000"/>
                  </a:schemeClr>
                </a:solidFill>
              </a:rPr>
              <a:t>гипоталамустың</a:t>
            </a:r>
            <a:r>
              <a:rPr lang="en-US" altLang="ru-KZ" sz="1800" dirty="0">
                <a:solidFill>
                  <a:schemeClr val="accent2">
                    <a:lumMod val="50000"/>
                  </a:schemeClr>
                </a:solidFill>
              </a:rPr>
              <a:t> </a:t>
            </a:r>
            <a:r>
              <a:rPr lang="en-US" altLang="ru-KZ" sz="1800" dirty="0" err="1">
                <a:solidFill>
                  <a:schemeClr val="accent2">
                    <a:lumMod val="50000"/>
                  </a:schemeClr>
                </a:solidFill>
              </a:rPr>
              <a:t>либериндері</a:t>
            </a:r>
            <a:r>
              <a:rPr lang="en-US" altLang="ru-KZ" sz="1800" dirty="0">
                <a:solidFill>
                  <a:schemeClr val="accent2">
                    <a:lumMod val="50000"/>
                  </a:schemeClr>
                </a:solidFill>
              </a:rPr>
              <a:t> </a:t>
            </a:r>
            <a:r>
              <a:rPr lang="en-US" altLang="ru-KZ" sz="1800" dirty="0" err="1">
                <a:solidFill>
                  <a:schemeClr val="accent2">
                    <a:lumMod val="50000"/>
                  </a:schemeClr>
                </a:solidFill>
              </a:rPr>
              <a:t>мен</a:t>
            </a:r>
            <a:r>
              <a:rPr lang="en-US" altLang="ru-KZ" sz="1800" dirty="0">
                <a:solidFill>
                  <a:schemeClr val="accent2">
                    <a:lumMod val="50000"/>
                  </a:schemeClr>
                </a:solidFill>
              </a:rPr>
              <a:t> </a:t>
            </a:r>
            <a:r>
              <a:rPr lang="en-US" altLang="ru-KZ" sz="1800" dirty="0" err="1">
                <a:solidFill>
                  <a:schemeClr val="accent2">
                    <a:lumMod val="50000"/>
                  </a:schemeClr>
                </a:solidFill>
              </a:rPr>
              <a:t>статиндері</a:t>
            </a:r>
            <a:r>
              <a:rPr lang="en-US" altLang="ru-KZ" sz="1800" dirty="0">
                <a:solidFill>
                  <a:schemeClr val="accent2">
                    <a:lumMod val="50000"/>
                  </a:schemeClr>
                </a:solidFill>
              </a:rPr>
              <a:t>).</a:t>
            </a:r>
          </a:p>
          <a:p>
            <a:pPr marL="273050">
              <a:lnSpc>
                <a:spcPct val="110000"/>
              </a:lnSpc>
            </a:pPr>
            <a:r>
              <a:rPr lang="en-US" altLang="ru-KZ" sz="1800" dirty="0">
                <a:solidFill>
                  <a:schemeClr val="accent2">
                    <a:lumMod val="50000"/>
                  </a:schemeClr>
                </a:solidFill>
              </a:rPr>
              <a:t>6 </a:t>
            </a:r>
            <a:r>
              <a:rPr lang="en-US" altLang="ru-KZ" sz="1800" dirty="0" err="1">
                <a:solidFill>
                  <a:schemeClr val="accent2">
                    <a:lumMod val="50000"/>
                  </a:schemeClr>
                </a:solidFill>
              </a:rPr>
              <a:t>Гормондардың</a:t>
            </a:r>
            <a:r>
              <a:rPr lang="en-US" altLang="ru-KZ" sz="1800" dirty="0">
                <a:solidFill>
                  <a:schemeClr val="accent2">
                    <a:lumMod val="50000"/>
                  </a:schemeClr>
                </a:solidFill>
              </a:rPr>
              <a:t> </a:t>
            </a:r>
            <a:r>
              <a:rPr lang="en-US" altLang="ru-KZ" sz="1800" dirty="0" err="1">
                <a:solidFill>
                  <a:schemeClr val="accent2">
                    <a:lumMod val="50000"/>
                  </a:schemeClr>
                </a:solidFill>
              </a:rPr>
              <a:t>синтезі</a:t>
            </a:r>
            <a:r>
              <a:rPr lang="en-US" altLang="ru-KZ" sz="1800" dirty="0">
                <a:solidFill>
                  <a:schemeClr val="accent2">
                    <a:lumMod val="50000"/>
                  </a:schemeClr>
                </a:solidFill>
              </a:rPr>
              <a:t> </a:t>
            </a:r>
            <a:r>
              <a:rPr lang="en-US" altLang="ru-KZ" sz="1800" dirty="0" err="1">
                <a:solidFill>
                  <a:schemeClr val="accent2">
                    <a:lumMod val="50000"/>
                  </a:schemeClr>
                </a:solidFill>
              </a:rPr>
              <a:t>жүретін</a:t>
            </a:r>
            <a:r>
              <a:rPr lang="en-US" altLang="ru-KZ" sz="1800" dirty="0">
                <a:solidFill>
                  <a:schemeClr val="accent2">
                    <a:lumMod val="50000"/>
                  </a:schemeClr>
                </a:solidFill>
              </a:rPr>
              <a:t> </a:t>
            </a:r>
            <a:r>
              <a:rPr lang="en-US" altLang="ru-KZ" sz="1800" dirty="0" err="1">
                <a:solidFill>
                  <a:schemeClr val="accent2">
                    <a:lumMod val="50000"/>
                  </a:schemeClr>
                </a:solidFill>
              </a:rPr>
              <a:t>жерлердегі</a:t>
            </a:r>
            <a:r>
              <a:rPr lang="en-US" altLang="ru-KZ" sz="1800" dirty="0">
                <a:solidFill>
                  <a:schemeClr val="accent2">
                    <a:lumMod val="50000"/>
                  </a:schemeClr>
                </a:solidFill>
              </a:rPr>
              <a:t> </a:t>
            </a:r>
            <a:r>
              <a:rPr lang="en-US" altLang="ru-KZ" sz="1800" dirty="0" err="1">
                <a:solidFill>
                  <a:schemeClr val="accent2">
                    <a:lumMod val="50000"/>
                  </a:schemeClr>
                </a:solidFill>
              </a:rPr>
              <a:t>метоболизмді</a:t>
            </a:r>
            <a:r>
              <a:rPr lang="en-US" altLang="ru-KZ" sz="1800" dirty="0">
                <a:solidFill>
                  <a:schemeClr val="accent2">
                    <a:lumMod val="50000"/>
                  </a:schemeClr>
                </a:solidFill>
              </a:rPr>
              <a:t> </a:t>
            </a:r>
            <a:r>
              <a:rPr lang="en-US" altLang="ru-KZ" sz="1800" dirty="0" err="1">
                <a:solidFill>
                  <a:schemeClr val="accent2">
                    <a:lumMod val="50000"/>
                  </a:schemeClr>
                </a:solidFill>
              </a:rPr>
              <a:t>реттеуге</a:t>
            </a:r>
            <a:r>
              <a:rPr lang="en-US" altLang="ru-KZ" sz="1800" dirty="0">
                <a:solidFill>
                  <a:schemeClr val="accent2">
                    <a:lumMod val="50000"/>
                  </a:schemeClr>
                </a:solidFill>
              </a:rPr>
              <a:t> </a:t>
            </a:r>
            <a:r>
              <a:rPr lang="en-US" altLang="ru-KZ" sz="1800" dirty="0" err="1">
                <a:solidFill>
                  <a:schemeClr val="accent2">
                    <a:lumMod val="50000"/>
                  </a:schemeClr>
                </a:solidFill>
              </a:rPr>
              <a:t>қатысатын</a:t>
            </a:r>
            <a:r>
              <a:rPr lang="en-US" altLang="ru-KZ" sz="1800" dirty="0">
                <a:solidFill>
                  <a:schemeClr val="accent2">
                    <a:lumMod val="50000"/>
                  </a:schemeClr>
                </a:solidFill>
              </a:rPr>
              <a:t> </a:t>
            </a:r>
            <a:r>
              <a:rPr lang="en-US" altLang="ru-KZ" sz="1800" dirty="0" err="1">
                <a:solidFill>
                  <a:schemeClr val="accent2">
                    <a:lumMod val="50000"/>
                  </a:schemeClr>
                </a:solidFill>
              </a:rPr>
              <a:t>гормондар</a:t>
            </a:r>
            <a:r>
              <a:rPr lang="en-US" altLang="ru-KZ" sz="1800" dirty="0">
                <a:solidFill>
                  <a:schemeClr val="accent2">
                    <a:lumMod val="50000"/>
                  </a:schemeClr>
                </a:solidFill>
              </a:rPr>
              <a:t> (</a:t>
            </a:r>
            <a:r>
              <a:rPr lang="en-US" altLang="ru-KZ" sz="1800" dirty="0" err="1">
                <a:solidFill>
                  <a:schemeClr val="accent2">
                    <a:lumMod val="50000"/>
                  </a:schemeClr>
                </a:solidFill>
              </a:rPr>
              <a:t>простогландиндер</a:t>
            </a:r>
            <a:r>
              <a:rPr lang="en-US" altLang="ru-KZ" sz="1800" dirty="0">
                <a:solidFill>
                  <a:schemeClr val="accent2">
                    <a:lumMod val="50000"/>
                  </a:schemeClr>
                </a:solidFill>
              </a:rPr>
              <a:t>, </a:t>
            </a:r>
            <a:r>
              <a:rPr lang="en-US" altLang="ru-KZ" sz="1800" dirty="0" err="1">
                <a:solidFill>
                  <a:schemeClr val="accent2">
                    <a:lumMod val="50000"/>
                  </a:schemeClr>
                </a:solidFill>
              </a:rPr>
              <a:t>гистамин</a:t>
            </a:r>
            <a:r>
              <a:rPr lang="en-US" altLang="ru-KZ" sz="1800" dirty="0">
                <a:solidFill>
                  <a:schemeClr val="accent2">
                    <a:lumMod val="50000"/>
                  </a:schemeClr>
                </a:solidFill>
              </a:rPr>
              <a:t>, </a:t>
            </a:r>
            <a:r>
              <a:rPr lang="en-US" altLang="ru-KZ" sz="1800" dirty="0" err="1">
                <a:solidFill>
                  <a:schemeClr val="accent2">
                    <a:lumMod val="50000"/>
                  </a:schemeClr>
                </a:solidFill>
              </a:rPr>
              <a:t>соматомедин</a:t>
            </a:r>
            <a:r>
              <a:rPr lang="en-US" altLang="ru-KZ" sz="1800" dirty="0">
                <a:solidFill>
                  <a:schemeClr val="accent2">
                    <a:lumMod val="50000"/>
                  </a:schemeClr>
                </a:solidFill>
              </a:rPr>
              <a:t>, </a:t>
            </a:r>
            <a:r>
              <a:rPr lang="en-US" altLang="ru-KZ" sz="1800" dirty="0" err="1">
                <a:solidFill>
                  <a:schemeClr val="accent2">
                    <a:lumMod val="50000"/>
                  </a:schemeClr>
                </a:solidFill>
              </a:rPr>
              <a:t>секретин</a:t>
            </a:r>
            <a:r>
              <a:rPr lang="en-US" altLang="ru-KZ" sz="1800" dirty="0">
                <a:solidFill>
                  <a:schemeClr val="accent2">
                    <a:lumMod val="50000"/>
                  </a:schemeClr>
                </a:solidFill>
              </a:rPr>
              <a:t>, </a:t>
            </a:r>
            <a:r>
              <a:rPr lang="en-US" altLang="ru-KZ" sz="1800" dirty="0" err="1">
                <a:solidFill>
                  <a:schemeClr val="accent2">
                    <a:lumMod val="50000"/>
                  </a:schemeClr>
                </a:solidFill>
              </a:rPr>
              <a:t>гастрин</a:t>
            </a:r>
            <a:r>
              <a:rPr lang="en-US" altLang="ru-KZ" sz="1800" dirty="0">
                <a:solidFill>
                  <a:schemeClr val="accent2">
                    <a:lumMod val="50000"/>
                  </a:schemeClr>
                </a:solidFill>
              </a:rPr>
              <a:t> </a:t>
            </a:r>
            <a:r>
              <a:rPr lang="en-US" altLang="ru-KZ" sz="1800" dirty="0" err="1">
                <a:solidFill>
                  <a:schemeClr val="accent2">
                    <a:lumMod val="50000"/>
                  </a:schemeClr>
                </a:solidFill>
              </a:rPr>
              <a:t>т.б</a:t>
            </a:r>
            <a:r>
              <a:rPr lang="en-US" altLang="ru-KZ" sz="1800" dirty="0">
                <a:solidFill>
                  <a:schemeClr val="accent2">
                    <a:lumMod val="50000"/>
                  </a:schemeClr>
                </a:solidFill>
              </a:rPr>
              <a:t>)</a:t>
            </a:r>
          </a:p>
          <a:p>
            <a:pPr marL="273050">
              <a:lnSpc>
                <a:spcPct val="110000"/>
              </a:lnSpc>
            </a:pPr>
            <a:endParaRPr lang="en-US" altLang="ru-KZ" sz="1400" dirty="0"/>
          </a:p>
        </p:txBody>
      </p:sp>
      <p:pic>
        <p:nvPicPr>
          <p:cNvPr id="109587" name="Picture 10958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109571" name="Дата 4">
            <a:extLst>
              <a:ext uri="{FF2B5EF4-FFF2-40B4-BE49-F238E27FC236}">
                <a16:creationId xmlns:a16="http://schemas.microsoft.com/office/drawing/2014/main" id="{39154630-C9F4-A835-9A3A-5C3290BB6770}"/>
              </a:ext>
            </a:extLst>
          </p:cNvPr>
          <p:cNvSpPr txBox="1">
            <a:spLocks noGrp="1"/>
          </p:cNvSpPr>
          <p:nvPr/>
        </p:nvSpPr>
        <p:spPr bwMode="auto">
          <a:xfrm>
            <a:off x="1981200" y="63119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pPr>
            <a:fld id="{03D24656-F352-4E3E-A6A1-BB958FD94301}" type="datetime1">
              <a:rPr lang="ru-RU" altLang="ru-KZ" sz="1200" smtClean="0">
                <a:solidFill>
                  <a:schemeClr val="tx2"/>
                </a:solidFill>
                <a:latin typeface="Calibri" panose="020F0502020204030204" pitchFamily="34" charset="0"/>
              </a:rPr>
              <a:pPr>
                <a:spcAft>
                  <a:spcPts val="600"/>
                </a:spcAft>
              </a:pPr>
              <a:t>07.10.2024</a:t>
            </a:fld>
            <a:endParaRPr lang="ru-RU" altLang="ru-KZ" sz="1200">
              <a:solidFill>
                <a:schemeClr val="tx2"/>
              </a:solidFill>
              <a:latin typeface="Calibri" panose="020F0502020204030204" pitchFamily="34" charset="0"/>
            </a:endParaRPr>
          </a:p>
        </p:txBody>
      </p:sp>
      <p:sp>
        <p:nvSpPr>
          <p:cNvPr id="109572" name="Номер слайда 5">
            <a:extLst>
              <a:ext uri="{FF2B5EF4-FFF2-40B4-BE49-F238E27FC236}">
                <a16:creationId xmlns:a16="http://schemas.microsoft.com/office/drawing/2014/main" id="{F57B48BA-2E1C-1581-414D-D81FE8D7F964}"/>
              </a:ext>
            </a:extLst>
          </p:cNvPr>
          <p:cNvSpPr txBox="1">
            <a:spLocks noGrp="1"/>
          </p:cNvSpPr>
          <p:nvPr/>
        </p:nvSpPr>
        <p:spPr bwMode="auto">
          <a:xfrm>
            <a:off x="8077200" y="63119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Aft>
                <a:spcPts val="600"/>
              </a:spcAft>
            </a:pPr>
            <a:fld id="{91813341-4EA4-469B-B602-DA6E499F7279}" type="slidenum">
              <a:rPr lang="ru-RU" altLang="ru-KZ" sz="1200" smtClean="0">
                <a:solidFill>
                  <a:schemeClr val="tx2"/>
                </a:solidFill>
                <a:latin typeface="Calibri" panose="020F0502020204030204" pitchFamily="34" charset="0"/>
              </a:rPr>
              <a:pPr algn="r">
                <a:spcAft>
                  <a:spcPts val="600"/>
                </a:spcAft>
              </a:pPr>
              <a:t>9</a:t>
            </a:fld>
            <a:endParaRPr lang="ru-RU" altLang="ru-KZ" sz="1200">
              <a:solidFill>
                <a:schemeClr val="tx2"/>
              </a:solidFill>
              <a:latin typeface="Calibri" panose="020F0502020204030204" pitchFamily="34" charset="0"/>
            </a:endParaRPr>
          </a:p>
        </p:txBody>
      </p:sp>
    </p:spTree>
  </p:cSld>
  <p:clrMapOvr>
    <a:masterClrMapping/>
  </p:clrMapOvr>
  <p:transition spd="slow">
    <p:randomBar dir="vert"/>
  </p:transition>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642</TotalTime>
  <Words>2435</Words>
  <Application>Microsoft Office PowerPoint</Application>
  <PresentationFormat>Широкоэкранный</PresentationFormat>
  <Paragraphs>148</Paragraphs>
  <Slides>35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Calibri</vt:lpstr>
      <vt:lpstr>Times New Roman</vt:lpstr>
      <vt:lpstr>Tw Cen MT</vt:lpstr>
      <vt:lpstr>Капля</vt:lpstr>
      <vt:lpstr>Гормондардың құрылымы мен ерекшеліктері, қызметі. Гормондардың әсер ету механизмдері. Гипоталамус-гипофиз жүйесінің гормондары, сілекей бездерінің эндокриндік қызметі. </vt:lpstr>
      <vt:lpstr>Сабақтың жоспары:</vt:lpstr>
      <vt:lpstr>Презентация PowerPoint</vt:lpstr>
      <vt:lpstr>Презентация PowerPoint</vt:lpstr>
      <vt:lpstr>Презентация PowerPoint</vt:lpstr>
      <vt:lpstr>Гормондардың жіктелуі</vt:lpstr>
      <vt:lpstr>Презентация PowerPoint</vt:lpstr>
      <vt:lpstr>2.Химиялық табиғатына қарай гормондар төрт топқа бөлінеді: </vt:lpstr>
      <vt:lpstr>Презентация PowerPoint</vt:lpstr>
      <vt:lpstr> Гормондардың әсер ету механизмі </vt:lpstr>
      <vt:lpstr>Гормондардың әсер ету түрлері</vt:lpstr>
      <vt:lpstr>Гормондардың физиологиялық қызметтері мынаған бағытталған: </vt:lpstr>
      <vt:lpstr>Гормондар:</vt:lpstr>
      <vt:lpstr>Басты эндокриндік бездер:  </vt:lpstr>
      <vt:lpstr>Қалқанша безінің гормондары. </vt:lpstr>
      <vt:lpstr>Презентация PowerPoint</vt:lpstr>
      <vt:lpstr>Ұйқы безінің (панкреатиттік без) гормондары</vt:lpstr>
      <vt:lpstr>Презентация PowerPoint</vt:lpstr>
      <vt:lpstr>Презентация PowerPoint</vt:lpstr>
      <vt:lpstr>ГИПОФИЗ</vt:lpstr>
      <vt:lpstr>Презентация PowerPoint</vt:lpstr>
      <vt:lpstr>Презентация PowerPoint</vt:lpstr>
      <vt:lpstr>Презентация PowerPoint</vt:lpstr>
      <vt:lpstr>Презентация PowerPoint</vt:lpstr>
      <vt:lpstr>Аналық жыныс гормондары</vt:lpstr>
      <vt:lpstr>ПРОГЕСТЕРОН</vt:lpstr>
      <vt:lpstr>Тестестерон мен андростерон </vt:lpstr>
      <vt:lpstr>Эпифиз</vt:lpstr>
      <vt:lpstr>Сілекей бездері</vt:lpstr>
      <vt:lpstr>Құрылысы</vt:lpstr>
      <vt:lpstr>Презентация PowerPoint</vt:lpstr>
      <vt:lpstr>Сілекей бөлінуі</vt:lpstr>
      <vt:lpstr>Қызметі</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Диас Суюнбай</dc:creator>
  <cp:lastModifiedBy>Диас Суюнбай</cp:lastModifiedBy>
  <cp:revision>10</cp:revision>
  <dcterms:created xsi:type="dcterms:W3CDTF">2024-10-04T07:26:08Z</dcterms:created>
  <dcterms:modified xsi:type="dcterms:W3CDTF">2024-10-07T08:02:14Z</dcterms:modified>
</cp:coreProperties>
</file>